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Lato" panose="020F0502020204030203" pitchFamily="34" charset="0"/>
      <p:regular r:id="rId15"/>
      <p:bold r:id="rId16"/>
      <p:italic r:id="rId17"/>
      <p:boldItalic r:id="rId18"/>
    </p:embeddedFont>
    <p:embeddedFont>
      <p:font typeface="Montserrat" panose="00000500000000000000" pitchFamily="2" charset="0"/>
      <p:regular r:id="rId19"/>
      <p:bold r:id="rId20"/>
      <p:italic r:id="rId21"/>
      <p:boldItalic r:id="rId22"/>
    </p:embeddedFon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QNvXDjD4/utDsY8Is185TZbhY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232"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18fd2b7401_0_0:notes"/>
          <p:cNvSpPr txBox="1">
            <a:spLocks noGrp="1"/>
          </p:cNvSpPr>
          <p:nvPr>
            <p:ph type="body" idx="1"/>
          </p:nvPr>
        </p:nvSpPr>
        <p:spPr>
          <a:xfrm>
            <a:off x="685800" y="4343400"/>
            <a:ext cx="5486400" cy="411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g218fd2b7401_0_0:notes"/>
          <p:cNvSpPr>
            <a:spLocks noGrp="1" noRot="1" noChangeAspect="1"/>
          </p:cNvSpPr>
          <p:nvPr>
            <p:ph type="sldImg" idx="2"/>
          </p:nvPr>
        </p:nvSpPr>
        <p:spPr>
          <a:xfrm>
            <a:off x="1707473" y="687457"/>
            <a:ext cx="3444300" cy="342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26b0ef29fd_0_17:notes"/>
          <p:cNvSpPr txBox="1">
            <a:spLocks noGrp="1"/>
          </p:cNvSpPr>
          <p:nvPr>
            <p:ph type="body" idx="1"/>
          </p:nvPr>
        </p:nvSpPr>
        <p:spPr>
          <a:xfrm>
            <a:off x="685800" y="4343400"/>
            <a:ext cx="5486400" cy="4115100"/>
          </a:xfrm>
          <a:prstGeom prst="rect">
            <a:avLst/>
          </a:prstGeom>
        </p:spPr>
        <p:txBody>
          <a:bodyPr spcFirstLastPara="1" wrap="square" lIns="91425" tIns="91425" rIns="91425" bIns="91425" anchor="t" anchorCtr="0">
            <a:noAutofit/>
          </a:bodyPr>
          <a:lstStyle/>
          <a:p>
            <a:pPr marL="457200" lvl="0" indent="-323850" algn="l" rtl="0">
              <a:spcBef>
                <a:spcPts val="1200"/>
              </a:spcBef>
              <a:spcAft>
                <a:spcPts val="0"/>
              </a:spcAft>
              <a:buClr>
                <a:schemeClr val="dk1"/>
              </a:buClr>
              <a:buSzPts val="1500"/>
              <a:buFont typeface="Lato"/>
              <a:buChar char="●"/>
            </a:pPr>
            <a:r>
              <a:rPr lang="en" sz="1100">
                <a:highlight>
                  <a:schemeClr val="lt1"/>
                </a:highlight>
                <a:latin typeface="Lato"/>
                <a:ea typeface="Lato"/>
                <a:cs typeface="Lato"/>
                <a:sym typeface="Lato"/>
              </a:rPr>
              <a:t>Brains are wired to be responsive to the sound of a human voice from birth. </a:t>
            </a:r>
            <a:endParaRPr sz="1100">
              <a:latin typeface="Arial"/>
              <a:ea typeface="Arial"/>
              <a:cs typeface="Arial"/>
              <a:sym typeface="Arial"/>
            </a:endParaRPr>
          </a:p>
          <a:p>
            <a:pPr marL="457200" lvl="0" indent="-323850" algn="l" rtl="0">
              <a:spcBef>
                <a:spcPts val="0"/>
              </a:spcBef>
              <a:spcAft>
                <a:spcPts val="0"/>
              </a:spcAft>
              <a:buClr>
                <a:schemeClr val="dk1"/>
              </a:buClr>
              <a:buSzPts val="1500"/>
              <a:buFont typeface="Lato"/>
              <a:buChar char="●"/>
            </a:pPr>
            <a:r>
              <a:rPr lang="en" sz="1100">
                <a:highlight>
                  <a:schemeClr val="lt1"/>
                </a:highlight>
                <a:latin typeface="Lato"/>
                <a:ea typeface="Lato"/>
                <a:cs typeface="Lato"/>
                <a:sym typeface="Lato"/>
              </a:rPr>
              <a:t>Children learn language by listening to you speak. </a:t>
            </a:r>
            <a:endParaRPr sz="1100">
              <a:latin typeface="Arial"/>
              <a:ea typeface="Arial"/>
              <a:cs typeface="Arial"/>
              <a:sym typeface="Arial"/>
            </a:endParaRPr>
          </a:p>
          <a:p>
            <a:pPr marL="457200" lvl="0" indent="-323850" algn="l" rtl="0">
              <a:spcBef>
                <a:spcPts val="0"/>
              </a:spcBef>
              <a:spcAft>
                <a:spcPts val="0"/>
              </a:spcAft>
              <a:buClr>
                <a:schemeClr val="dk1"/>
              </a:buClr>
              <a:buSzPts val="1500"/>
              <a:buFont typeface="Lato"/>
              <a:buChar char="●"/>
            </a:pPr>
            <a:r>
              <a:rPr lang="en" sz="1100">
                <a:highlight>
                  <a:schemeClr val="lt1"/>
                </a:highlight>
                <a:latin typeface="Lato"/>
                <a:ea typeface="Lato"/>
                <a:cs typeface="Lato"/>
                <a:sym typeface="Lato"/>
              </a:rPr>
              <a:t>Long before a baby can form understandable words, they will respond to you with noises, facial expressions and body language.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a:p>
        </p:txBody>
      </p:sp>
      <p:sp>
        <p:nvSpPr>
          <p:cNvPr id="126" name="Google Shape;126;g326b0ef29fd_0_17:notes"/>
          <p:cNvSpPr>
            <a:spLocks noGrp="1" noRot="1" noChangeAspect="1"/>
          </p:cNvSpPr>
          <p:nvPr>
            <p:ph type="sldImg" idx="2"/>
          </p:nvPr>
        </p:nvSpPr>
        <p:spPr>
          <a:xfrm>
            <a:off x="1707473" y="687457"/>
            <a:ext cx="3444300" cy="342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18fd2b7401_1_0:notes"/>
          <p:cNvSpPr txBox="1">
            <a:spLocks noGrp="1"/>
          </p:cNvSpPr>
          <p:nvPr>
            <p:ph type="body" idx="1"/>
          </p:nvPr>
        </p:nvSpPr>
        <p:spPr>
          <a:xfrm>
            <a:off x="685800" y="4343400"/>
            <a:ext cx="5486400" cy="411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r>
              <a:rPr lang="en" sz="1100">
                <a:latin typeface="Arial"/>
                <a:ea typeface="Arial"/>
                <a:cs typeface="Arial"/>
                <a:sym typeface="Arial"/>
              </a:rPr>
              <a:t>We’re happy to answer any questions you may have that we haven’t yet covered in the presentation. Feel free to raise your hand to ask a question, and be prepared to unmute too! We’ll also check the chat box for any submitted questions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a:p>
        </p:txBody>
      </p:sp>
      <p:sp>
        <p:nvSpPr>
          <p:cNvPr id="134" name="Google Shape;134;g218fd2b7401_1_0:notes"/>
          <p:cNvSpPr>
            <a:spLocks noGrp="1" noRot="1" noChangeAspect="1"/>
          </p:cNvSpPr>
          <p:nvPr>
            <p:ph type="sldImg" idx="2"/>
          </p:nvPr>
        </p:nvSpPr>
        <p:spPr>
          <a:xfrm>
            <a:off x="1707473" y="687457"/>
            <a:ext cx="3444300" cy="342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18fd2b7401_0_225:notes"/>
          <p:cNvSpPr txBox="1">
            <a:spLocks noGrp="1"/>
          </p:cNvSpPr>
          <p:nvPr>
            <p:ph type="body" idx="1"/>
          </p:nvPr>
        </p:nvSpPr>
        <p:spPr>
          <a:xfrm>
            <a:off x="685800" y="4343400"/>
            <a:ext cx="5486400" cy="411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a:latin typeface="Arial"/>
                <a:ea typeface="Arial"/>
                <a:cs typeface="Arial"/>
                <a:sym typeface="Arial"/>
              </a:rPr>
              <a:t>Thank you so much for being such amazing parents. We are grateful to be able to partner with you in your journey of raising amazing kids. We hope you consider joining us in the future for more workshops.  Before you go, please consider filling out our follow up survey that will be shared with you after this workshop. Fill it out and you’ll receive a toy, book or material for your child.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a:p>
        </p:txBody>
      </p:sp>
      <p:sp>
        <p:nvSpPr>
          <p:cNvPr id="142" name="Google Shape;142;g218fd2b7401_0_225:notes"/>
          <p:cNvSpPr>
            <a:spLocks noGrp="1" noRot="1" noChangeAspect="1"/>
          </p:cNvSpPr>
          <p:nvPr>
            <p:ph type="sldImg" idx="2"/>
          </p:nvPr>
        </p:nvSpPr>
        <p:spPr>
          <a:xfrm>
            <a:off x="1707473" y="687457"/>
            <a:ext cx="3444300" cy="342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26b0ef29fd_0_2:notes"/>
          <p:cNvSpPr txBox="1">
            <a:spLocks noGrp="1"/>
          </p:cNvSpPr>
          <p:nvPr>
            <p:ph type="body" idx="1"/>
          </p:nvPr>
        </p:nvSpPr>
        <p:spPr>
          <a:xfrm>
            <a:off x="685800" y="4343400"/>
            <a:ext cx="5486400" cy="411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g326b0ef29fd_0_2:notes"/>
          <p:cNvSpPr>
            <a:spLocks noGrp="1" noRot="1" noChangeAspect="1"/>
          </p:cNvSpPr>
          <p:nvPr>
            <p:ph type="sldImg" idx="2"/>
          </p:nvPr>
        </p:nvSpPr>
        <p:spPr>
          <a:xfrm>
            <a:off x="1707473" y="687457"/>
            <a:ext cx="3444300" cy="342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18fd2b7401_0_86:notes"/>
          <p:cNvSpPr txBox="1">
            <a:spLocks noGrp="1"/>
          </p:cNvSpPr>
          <p:nvPr>
            <p:ph type="body" idx="1"/>
          </p:nvPr>
        </p:nvSpPr>
        <p:spPr>
          <a:xfrm>
            <a:off x="685800" y="4343400"/>
            <a:ext cx="5486400" cy="4115100"/>
          </a:xfrm>
          <a:prstGeom prst="rect">
            <a:avLst/>
          </a:prstGeom>
        </p:spPr>
        <p:txBody>
          <a:bodyPr spcFirstLastPara="1" wrap="square" lIns="91425" tIns="91425" rIns="91425" bIns="91425" anchor="t" anchorCtr="0">
            <a:noAutofit/>
          </a:bodyPr>
          <a:lstStyle/>
          <a:p>
            <a:pPr marL="457200" lvl="0" indent="-323850" algn="l" rtl="0">
              <a:spcBef>
                <a:spcPts val="1200"/>
              </a:spcBef>
              <a:spcAft>
                <a:spcPts val="0"/>
              </a:spcAft>
              <a:buClr>
                <a:schemeClr val="dk1"/>
              </a:buClr>
              <a:buSzPts val="1500"/>
              <a:buFont typeface="Lato"/>
              <a:buChar char="●"/>
            </a:pPr>
            <a:r>
              <a:rPr lang="en" sz="1100">
                <a:highlight>
                  <a:schemeClr val="lt1"/>
                </a:highlight>
                <a:latin typeface="Lato"/>
                <a:ea typeface="Lato"/>
                <a:cs typeface="Lato"/>
                <a:sym typeface="Lato"/>
              </a:rPr>
              <a:t>Brains are wired to be responsive to the sound of a human voice from birth. </a:t>
            </a:r>
            <a:endParaRPr sz="1100">
              <a:latin typeface="Arial"/>
              <a:ea typeface="Arial"/>
              <a:cs typeface="Arial"/>
              <a:sym typeface="Arial"/>
            </a:endParaRPr>
          </a:p>
          <a:p>
            <a:pPr marL="457200" lvl="0" indent="-323850" algn="l" rtl="0">
              <a:spcBef>
                <a:spcPts val="0"/>
              </a:spcBef>
              <a:spcAft>
                <a:spcPts val="0"/>
              </a:spcAft>
              <a:buClr>
                <a:schemeClr val="dk1"/>
              </a:buClr>
              <a:buSzPts val="1500"/>
              <a:buFont typeface="Lato"/>
              <a:buChar char="●"/>
            </a:pPr>
            <a:r>
              <a:rPr lang="en" sz="1100">
                <a:highlight>
                  <a:schemeClr val="lt1"/>
                </a:highlight>
                <a:latin typeface="Lato"/>
                <a:ea typeface="Lato"/>
                <a:cs typeface="Lato"/>
                <a:sym typeface="Lato"/>
              </a:rPr>
              <a:t>Children learn language by listening to you speak. </a:t>
            </a:r>
            <a:endParaRPr sz="1100">
              <a:latin typeface="Arial"/>
              <a:ea typeface="Arial"/>
              <a:cs typeface="Arial"/>
              <a:sym typeface="Arial"/>
            </a:endParaRPr>
          </a:p>
          <a:p>
            <a:pPr marL="457200" lvl="0" indent="-323850" algn="l" rtl="0">
              <a:spcBef>
                <a:spcPts val="0"/>
              </a:spcBef>
              <a:spcAft>
                <a:spcPts val="0"/>
              </a:spcAft>
              <a:buClr>
                <a:schemeClr val="dk1"/>
              </a:buClr>
              <a:buSzPts val="1500"/>
              <a:buFont typeface="Lato"/>
              <a:buChar char="●"/>
            </a:pPr>
            <a:r>
              <a:rPr lang="en" sz="1100">
                <a:highlight>
                  <a:schemeClr val="lt1"/>
                </a:highlight>
                <a:latin typeface="Lato"/>
                <a:ea typeface="Lato"/>
                <a:cs typeface="Lato"/>
                <a:sym typeface="Lato"/>
              </a:rPr>
              <a:t>Long before a baby can form understandable words, they will respond to you with noises, facial expressions and body language.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a:p>
        </p:txBody>
      </p:sp>
      <p:sp>
        <p:nvSpPr>
          <p:cNvPr id="69" name="Google Shape;69;g218fd2b7401_0_86:notes"/>
          <p:cNvSpPr>
            <a:spLocks noGrp="1" noRot="1" noChangeAspect="1"/>
          </p:cNvSpPr>
          <p:nvPr>
            <p:ph type="sldImg" idx="2"/>
          </p:nvPr>
        </p:nvSpPr>
        <p:spPr>
          <a:xfrm>
            <a:off x="1707473" y="687457"/>
            <a:ext cx="3444300" cy="342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18fd2b7401_0_175:notes"/>
          <p:cNvSpPr txBox="1">
            <a:spLocks noGrp="1"/>
          </p:cNvSpPr>
          <p:nvPr>
            <p:ph type="body" idx="1"/>
          </p:nvPr>
        </p:nvSpPr>
        <p:spPr>
          <a:xfrm>
            <a:off x="685800" y="4343400"/>
            <a:ext cx="5486400" cy="4115100"/>
          </a:xfrm>
          <a:prstGeom prst="rect">
            <a:avLst/>
          </a:prstGeom>
        </p:spPr>
        <p:txBody>
          <a:bodyPr spcFirstLastPara="1" wrap="square" lIns="91425" tIns="91425" rIns="91425" bIns="91425" anchor="t" anchorCtr="0">
            <a:noAutofit/>
          </a:bodyPr>
          <a:lstStyle/>
          <a:p>
            <a:pPr marL="457200" lvl="0" indent="-323850" algn="l" rtl="0">
              <a:spcBef>
                <a:spcPts val="1200"/>
              </a:spcBef>
              <a:spcAft>
                <a:spcPts val="0"/>
              </a:spcAft>
              <a:buClr>
                <a:schemeClr val="dk1"/>
              </a:buClr>
              <a:buSzPts val="1500"/>
              <a:buFont typeface="Lato"/>
              <a:buChar char="●"/>
            </a:pPr>
            <a:r>
              <a:rPr lang="en" sz="1100">
                <a:highlight>
                  <a:schemeClr val="lt1"/>
                </a:highlight>
                <a:latin typeface="Lato"/>
                <a:ea typeface="Lato"/>
                <a:cs typeface="Lato"/>
                <a:sym typeface="Lato"/>
              </a:rPr>
              <a:t>Brains are wired to be responsive to the sound of a human voice from birth. </a:t>
            </a:r>
            <a:endParaRPr sz="1100">
              <a:latin typeface="Arial"/>
              <a:ea typeface="Arial"/>
              <a:cs typeface="Arial"/>
              <a:sym typeface="Arial"/>
            </a:endParaRPr>
          </a:p>
          <a:p>
            <a:pPr marL="457200" lvl="0" indent="-323850" algn="l" rtl="0">
              <a:spcBef>
                <a:spcPts val="0"/>
              </a:spcBef>
              <a:spcAft>
                <a:spcPts val="0"/>
              </a:spcAft>
              <a:buClr>
                <a:schemeClr val="dk1"/>
              </a:buClr>
              <a:buSzPts val="1500"/>
              <a:buFont typeface="Lato"/>
              <a:buChar char="●"/>
            </a:pPr>
            <a:r>
              <a:rPr lang="en" sz="1100">
                <a:highlight>
                  <a:schemeClr val="lt1"/>
                </a:highlight>
                <a:latin typeface="Lato"/>
                <a:ea typeface="Lato"/>
                <a:cs typeface="Lato"/>
                <a:sym typeface="Lato"/>
              </a:rPr>
              <a:t>Children learn language by listening to you speak. </a:t>
            </a:r>
            <a:endParaRPr sz="1100">
              <a:latin typeface="Arial"/>
              <a:ea typeface="Arial"/>
              <a:cs typeface="Arial"/>
              <a:sym typeface="Arial"/>
            </a:endParaRPr>
          </a:p>
          <a:p>
            <a:pPr marL="457200" lvl="0" indent="-323850" algn="l" rtl="0">
              <a:spcBef>
                <a:spcPts val="0"/>
              </a:spcBef>
              <a:spcAft>
                <a:spcPts val="0"/>
              </a:spcAft>
              <a:buClr>
                <a:schemeClr val="dk1"/>
              </a:buClr>
              <a:buSzPts val="1500"/>
              <a:buFont typeface="Lato"/>
              <a:buChar char="●"/>
            </a:pPr>
            <a:r>
              <a:rPr lang="en" sz="1100">
                <a:highlight>
                  <a:schemeClr val="lt1"/>
                </a:highlight>
                <a:latin typeface="Lato"/>
                <a:ea typeface="Lato"/>
                <a:cs typeface="Lato"/>
                <a:sym typeface="Lato"/>
              </a:rPr>
              <a:t>Long before a baby can form understandable words, they will respond to you with noises, facial expressions and body language.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a:p>
        </p:txBody>
      </p:sp>
      <p:sp>
        <p:nvSpPr>
          <p:cNvPr id="78" name="Google Shape;78;g218fd2b7401_0_175:notes"/>
          <p:cNvSpPr>
            <a:spLocks noGrp="1" noRot="1" noChangeAspect="1"/>
          </p:cNvSpPr>
          <p:nvPr>
            <p:ph type="sldImg" idx="2"/>
          </p:nvPr>
        </p:nvSpPr>
        <p:spPr>
          <a:xfrm>
            <a:off x="1707473" y="687457"/>
            <a:ext cx="3444300" cy="342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18fd2b7401_0_185:notes"/>
          <p:cNvSpPr txBox="1">
            <a:spLocks noGrp="1"/>
          </p:cNvSpPr>
          <p:nvPr>
            <p:ph type="body" idx="1"/>
          </p:nvPr>
        </p:nvSpPr>
        <p:spPr>
          <a:xfrm>
            <a:off x="685800" y="4343400"/>
            <a:ext cx="5486400" cy="4115100"/>
          </a:xfrm>
          <a:prstGeom prst="rect">
            <a:avLst/>
          </a:prstGeom>
        </p:spPr>
        <p:txBody>
          <a:bodyPr spcFirstLastPara="1" wrap="square" lIns="91425" tIns="91425" rIns="91425" bIns="91425" anchor="t" anchorCtr="0">
            <a:noAutofit/>
          </a:bodyPr>
          <a:lstStyle/>
          <a:p>
            <a:pPr marL="457200" lvl="0" indent="-323850" algn="l" rtl="0">
              <a:spcBef>
                <a:spcPts val="1200"/>
              </a:spcBef>
              <a:spcAft>
                <a:spcPts val="0"/>
              </a:spcAft>
              <a:buClr>
                <a:schemeClr val="dk1"/>
              </a:buClr>
              <a:buSzPts val="1500"/>
              <a:buFont typeface="Lato"/>
              <a:buChar char="●"/>
            </a:pPr>
            <a:r>
              <a:rPr lang="en" sz="1100">
                <a:highlight>
                  <a:schemeClr val="lt1"/>
                </a:highlight>
                <a:latin typeface="Lato"/>
                <a:ea typeface="Lato"/>
                <a:cs typeface="Lato"/>
                <a:sym typeface="Lato"/>
              </a:rPr>
              <a:t>Brains are wired to be responsive to the sound of a human voice from birth. </a:t>
            </a:r>
            <a:endParaRPr sz="1100">
              <a:latin typeface="Arial"/>
              <a:ea typeface="Arial"/>
              <a:cs typeface="Arial"/>
              <a:sym typeface="Arial"/>
            </a:endParaRPr>
          </a:p>
          <a:p>
            <a:pPr marL="457200" lvl="0" indent="-323850" algn="l" rtl="0">
              <a:spcBef>
                <a:spcPts val="0"/>
              </a:spcBef>
              <a:spcAft>
                <a:spcPts val="0"/>
              </a:spcAft>
              <a:buClr>
                <a:schemeClr val="dk1"/>
              </a:buClr>
              <a:buSzPts val="1500"/>
              <a:buFont typeface="Lato"/>
              <a:buChar char="●"/>
            </a:pPr>
            <a:r>
              <a:rPr lang="en" sz="1100">
                <a:highlight>
                  <a:schemeClr val="lt1"/>
                </a:highlight>
                <a:latin typeface="Lato"/>
                <a:ea typeface="Lato"/>
                <a:cs typeface="Lato"/>
                <a:sym typeface="Lato"/>
              </a:rPr>
              <a:t>Children learn language by listening to you speak. </a:t>
            </a:r>
            <a:endParaRPr sz="1100">
              <a:latin typeface="Arial"/>
              <a:ea typeface="Arial"/>
              <a:cs typeface="Arial"/>
              <a:sym typeface="Arial"/>
            </a:endParaRPr>
          </a:p>
          <a:p>
            <a:pPr marL="457200" lvl="0" indent="-323850" algn="l" rtl="0">
              <a:spcBef>
                <a:spcPts val="0"/>
              </a:spcBef>
              <a:spcAft>
                <a:spcPts val="0"/>
              </a:spcAft>
              <a:buClr>
                <a:schemeClr val="dk1"/>
              </a:buClr>
              <a:buSzPts val="1500"/>
              <a:buFont typeface="Lato"/>
              <a:buChar char="●"/>
            </a:pPr>
            <a:r>
              <a:rPr lang="en" sz="1100">
                <a:highlight>
                  <a:schemeClr val="lt1"/>
                </a:highlight>
                <a:latin typeface="Lato"/>
                <a:ea typeface="Lato"/>
                <a:cs typeface="Lato"/>
                <a:sym typeface="Lato"/>
              </a:rPr>
              <a:t>Long before a baby can form understandable words, they will respond to you with noises, facial expressions and body language.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a:p>
        </p:txBody>
      </p:sp>
      <p:sp>
        <p:nvSpPr>
          <p:cNvPr id="86" name="Google Shape;86;g218fd2b7401_0_185:notes"/>
          <p:cNvSpPr>
            <a:spLocks noGrp="1" noRot="1" noChangeAspect="1"/>
          </p:cNvSpPr>
          <p:nvPr>
            <p:ph type="sldImg" idx="2"/>
          </p:nvPr>
        </p:nvSpPr>
        <p:spPr>
          <a:xfrm>
            <a:off x="1707473" y="687457"/>
            <a:ext cx="3444300" cy="342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18fd2b7401_0_193:notes"/>
          <p:cNvSpPr txBox="1">
            <a:spLocks noGrp="1"/>
          </p:cNvSpPr>
          <p:nvPr>
            <p:ph type="body" idx="1"/>
          </p:nvPr>
        </p:nvSpPr>
        <p:spPr>
          <a:xfrm>
            <a:off x="685800" y="4343400"/>
            <a:ext cx="5486400" cy="4115100"/>
          </a:xfrm>
          <a:prstGeom prst="rect">
            <a:avLst/>
          </a:prstGeom>
        </p:spPr>
        <p:txBody>
          <a:bodyPr spcFirstLastPara="1" wrap="square" lIns="91425" tIns="91425" rIns="91425" bIns="91425" anchor="t" anchorCtr="0">
            <a:noAutofit/>
          </a:bodyPr>
          <a:lstStyle/>
          <a:p>
            <a:pPr marL="457200" lvl="0" indent="-323850" algn="l" rtl="0">
              <a:spcBef>
                <a:spcPts val="1200"/>
              </a:spcBef>
              <a:spcAft>
                <a:spcPts val="0"/>
              </a:spcAft>
              <a:buClr>
                <a:schemeClr val="dk1"/>
              </a:buClr>
              <a:buSzPts val="1500"/>
              <a:buFont typeface="Lato"/>
              <a:buChar char="●"/>
            </a:pPr>
            <a:r>
              <a:rPr lang="en" sz="1100">
                <a:highlight>
                  <a:schemeClr val="lt1"/>
                </a:highlight>
                <a:latin typeface="Lato"/>
                <a:ea typeface="Lato"/>
                <a:cs typeface="Lato"/>
                <a:sym typeface="Lato"/>
              </a:rPr>
              <a:t>Brains are wired to be responsive to the sound of a human voice from birth. </a:t>
            </a:r>
            <a:endParaRPr sz="1100">
              <a:latin typeface="Arial"/>
              <a:ea typeface="Arial"/>
              <a:cs typeface="Arial"/>
              <a:sym typeface="Arial"/>
            </a:endParaRPr>
          </a:p>
          <a:p>
            <a:pPr marL="457200" lvl="0" indent="-323850" algn="l" rtl="0">
              <a:spcBef>
                <a:spcPts val="0"/>
              </a:spcBef>
              <a:spcAft>
                <a:spcPts val="0"/>
              </a:spcAft>
              <a:buClr>
                <a:schemeClr val="dk1"/>
              </a:buClr>
              <a:buSzPts val="1500"/>
              <a:buFont typeface="Lato"/>
              <a:buChar char="●"/>
            </a:pPr>
            <a:r>
              <a:rPr lang="en" sz="1100">
                <a:highlight>
                  <a:schemeClr val="lt1"/>
                </a:highlight>
                <a:latin typeface="Lato"/>
                <a:ea typeface="Lato"/>
                <a:cs typeface="Lato"/>
                <a:sym typeface="Lato"/>
              </a:rPr>
              <a:t>Children learn language by listening to you speak. </a:t>
            </a:r>
            <a:endParaRPr sz="1100">
              <a:latin typeface="Arial"/>
              <a:ea typeface="Arial"/>
              <a:cs typeface="Arial"/>
              <a:sym typeface="Arial"/>
            </a:endParaRPr>
          </a:p>
          <a:p>
            <a:pPr marL="457200" lvl="0" indent="-323850" algn="l" rtl="0">
              <a:spcBef>
                <a:spcPts val="0"/>
              </a:spcBef>
              <a:spcAft>
                <a:spcPts val="0"/>
              </a:spcAft>
              <a:buClr>
                <a:schemeClr val="dk1"/>
              </a:buClr>
              <a:buSzPts val="1500"/>
              <a:buFont typeface="Lato"/>
              <a:buChar char="●"/>
            </a:pPr>
            <a:r>
              <a:rPr lang="en" sz="1100">
                <a:highlight>
                  <a:schemeClr val="lt1"/>
                </a:highlight>
                <a:latin typeface="Lato"/>
                <a:ea typeface="Lato"/>
                <a:cs typeface="Lato"/>
                <a:sym typeface="Lato"/>
              </a:rPr>
              <a:t>Long before a baby can form understandable words, they will respond to you with noises, facial expressions and body language.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a:p>
        </p:txBody>
      </p:sp>
      <p:sp>
        <p:nvSpPr>
          <p:cNvPr id="94" name="Google Shape;94;g218fd2b7401_0_193:notes"/>
          <p:cNvSpPr>
            <a:spLocks noGrp="1" noRot="1" noChangeAspect="1"/>
          </p:cNvSpPr>
          <p:nvPr>
            <p:ph type="sldImg" idx="2"/>
          </p:nvPr>
        </p:nvSpPr>
        <p:spPr>
          <a:xfrm>
            <a:off x="1707473" y="687457"/>
            <a:ext cx="3444300" cy="342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18fd2b7401_0_201:notes"/>
          <p:cNvSpPr txBox="1">
            <a:spLocks noGrp="1"/>
          </p:cNvSpPr>
          <p:nvPr>
            <p:ph type="body" idx="1"/>
          </p:nvPr>
        </p:nvSpPr>
        <p:spPr>
          <a:xfrm>
            <a:off x="685800" y="4343400"/>
            <a:ext cx="5486400" cy="4115100"/>
          </a:xfrm>
          <a:prstGeom prst="rect">
            <a:avLst/>
          </a:prstGeom>
        </p:spPr>
        <p:txBody>
          <a:bodyPr spcFirstLastPara="1" wrap="square" lIns="91425" tIns="91425" rIns="91425" bIns="91425" anchor="t" anchorCtr="0">
            <a:noAutofit/>
          </a:bodyPr>
          <a:lstStyle/>
          <a:p>
            <a:pPr marL="457200" lvl="0" indent="-323850" algn="l" rtl="0">
              <a:spcBef>
                <a:spcPts val="1200"/>
              </a:spcBef>
              <a:spcAft>
                <a:spcPts val="0"/>
              </a:spcAft>
              <a:buClr>
                <a:schemeClr val="dk1"/>
              </a:buClr>
              <a:buSzPts val="1500"/>
              <a:buFont typeface="Lato"/>
              <a:buChar char="●"/>
            </a:pPr>
            <a:r>
              <a:rPr lang="en" sz="1100">
                <a:highlight>
                  <a:schemeClr val="lt1"/>
                </a:highlight>
                <a:latin typeface="Lato"/>
                <a:ea typeface="Lato"/>
                <a:cs typeface="Lato"/>
                <a:sym typeface="Lato"/>
              </a:rPr>
              <a:t>Brains are wired to be responsive to the sound of a human voice from birth. </a:t>
            </a:r>
            <a:endParaRPr sz="1100">
              <a:latin typeface="Arial"/>
              <a:ea typeface="Arial"/>
              <a:cs typeface="Arial"/>
              <a:sym typeface="Arial"/>
            </a:endParaRPr>
          </a:p>
          <a:p>
            <a:pPr marL="457200" lvl="0" indent="-323850" algn="l" rtl="0">
              <a:spcBef>
                <a:spcPts val="0"/>
              </a:spcBef>
              <a:spcAft>
                <a:spcPts val="0"/>
              </a:spcAft>
              <a:buClr>
                <a:schemeClr val="dk1"/>
              </a:buClr>
              <a:buSzPts val="1500"/>
              <a:buFont typeface="Lato"/>
              <a:buChar char="●"/>
            </a:pPr>
            <a:r>
              <a:rPr lang="en" sz="1100">
                <a:highlight>
                  <a:schemeClr val="lt1"/>
                </a:highlight>
                <a:latin typeface="Lato"/>
                <a:ea typeface="Lato"/>
                <a:cs typeface="Lato"/>
                <a:sym typeface="Lato"/>
              </a:rPr>
              <a:t>Children learn language by listening to you speak. </a:t>
            </a:r>
            <a:endParaRPr sz="1100">
              <a:latin typeface="Arial"/>
              <a:ea typeface="Arial"/>
              <a:cs typeface="Arial"/>
              <a:sym typeface="Arial"/>
            </a:endParaRPr>
          </a:p>
          <a:p>
            <a:pPr marL="457200" lvl="0" indent="-323850" algn="l" rtl="0">
              <a:spcBef>
                <a:spcPts val="0"/>
              </a:spcBef>
              <a:spcAft>
                <a:spcPts val="0"/>
              </a:spcAft>
              <a:buClr>
                <a:schemeClr val="dk1"/>
              </a:buClr>
              <a:buSzPts val="1500"/>
              <a:buFont typeface="Lato"/>
              <a:buChar char="●"/>
            </a:pPr>
            <a:r>
              <a:rPr lang="en" sz="1100">
                <a:highlight>
                  <a:schemeClr val="lt1"/>
                </a:highlight>
                <a:latin typeface="Lato"/>
                <a:ea typeface="Lato"/>
                <a:cs typeface="Lato"/>
                <a:sym typeface="Lato"/>
              </a:rPr>
              <a:t>Long before a baby can form understandable words, they will respond to you with noises, facial expressions and body language.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a:p>
        </p:txBody>
      </p:sp>
      <p:sp>
        <p:nvSpPr>
          <p:cNvPr id="102" name="Google Shape;102;g218fd2b7401_0_201:notes"/>
          <p:cNvSpPr>
            <a:spLocks noGrp="1" noRot="1" noChangeAspect="1"/>
          </p:cNvSpPr>
          <p:nvPr>
            <p:ph type="sldImg" idx="2"/>
          </p:nvPr>
        </p:nvSpPr>
        <p:spPr>
          <a:xfrm>
            <a:off x="1707473" y="687457"/>
            <a:ext cx="3444300" cy="342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18fd2b7401_0_209:notes"/>
          <p:cNvSpPr txBox="1">
            <a:spLocks noGrp="1"/>
          </p:cNvSpPr>
          <p:nvPr>
            <p:ph type="body" idx="1"/>
          </p:nvPr>
        </p:nvSpPr>
        <p:spPr>
          <a:xfrm>
            <a:off x="685800" y="4343400"/>
            <a:ext cx="5486400" cy="4115100"/>
          </a:xfrm>
          <a:prstGeom prst="rect">
            <a:avLst/>
          </a:prstGeom>
        </p:spPr>
        <p:txBody>
          <a:bodyPr spcFirstLastPara="1" wrap="square" lIns="91425" tIns="91425" rIns="91425" bIns="91425" anchor="t" anchorCtr="0">
            <a:noAutofit/>
          </a:bodyPr>
          <a:lstStyle/>
          <a:p>
            <a:pPr marL="457200" lvl="0" indent="-323850" algn="l" rtl="0">
              <a:spcBef>
                <a:spcPts val="1200"/>
              </a:spcBef>
              <a:spcAft>
                <a:spcPts val="0"/>
              </a:spcAft>
              <a:buClr>
                <a:schemeClr val="dk1"/>
              </a:buClr>
              <a:buSzPts val="1500"/>
              <a:buFont typeface="Lato"/>
              <a:buChar char="●"/>
            </a:pPr>
            <a:r>
              <a:rPr lang="en" sz="1100">
                <a:highlight>
                  <a:schemeClr val="lt1"/>
                </a:highlight>
                <a:latin typeface="Lato"/>
                <a:ea typeface="Lato"/>
                <a:cs typeface="Lato"/>
                <a:sym typeface="Lato"/>
              </a:rPr>
              <a:t>Brains are wired to be responsive to the sound of a human voice from birth. </a:t>
            </a:r>
            <a:endParaRPr sz="1100">
              <a:latin typeface="Arial"/>
              <a:ea typeface="Arial"/>
              <a:cs typeface="Arial"/>
              <a:sym typeface="Arial"/>
            </a:endParaRPr>
          </a:p>
          <a:p>
            <a:pPr marL="457200" lvl="0" indent="-323850" algn="l" rtl="0">
              <a:spcBef>
                <a:spcPts val="0"/>
              </a:spcBef>
              <a:spcAft>
                <a:spcPts val="0"/>
              </a:spcAft>
              <a:buClr>
                <a:schemeClr val="dk1"/>
              </a:buClr>
              <a:buSzPts val="1500"/>
              <a:buFont typeface="Lato"/>
              <a:buChar char="●"/>
            </a:pPr>
            <a:r>
              <a:rPr lang="en" sz="1100">
                <a:highlight>
                  <a:schemeClr val="lt1"/>
                </a:highlight>
                <a:latin typeface="Lato"/>
                <a:ea typeface="Lato"/>
                <a:cs typeface="Lato"/>
                <a:sym typeface="Lato"/>
              </a:rPr>
              <a:t>Children learn language by listening to you speak. </a:t>
            </a:r>
            <a:endParaRPr sz="1100">
              <a:latin typeface="Arial"/>
              <a:ea typeface="Arial"/>
              <a:cs typeface="Arial"/>
              <a:sym typeface="Arial"/>
            </a:endParaRPr>
          </a:p>
          <a:p>
            <a:pPr marL="457200" lvl="0" indent="-323850" algn="l" rtl="0">
              <a:spcBef>
                <a:spcPts val="0"/>
              </a:spcBef>
              <a:spcAft>
                <a:spcPts val="0"/>
              </a:spcAft>
              <a:buClr>
                <a:schemeClr val="dk1"/>
              </a:buClr>
              <a:buSzPts val="1500"/>
              <a:buFont typeface="Lato"/>
              <a:buChar char="●"/>
            </a:pPr>
            <a:r>
              <a:rPr lang="en" sz="1100">
                <a:highlight>
                  <a:schemeClr val="lt1"/>
                </a:highlight>
                <a:latin typeface="Lato"/>
                <a:ea typeface="Lato"/>
                <a:cs typeface="Lato"/>
                <a:sym typeface="Lato"/>
              </a:rPr>
              <a:t>Long before a baby can form understandable words, they will respond to you with noises, facial expressions and body language.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a:p>
        </p:txBody>
      </p:sp>
      <p:sp>
        <p:nvSpPr>
          <p:cNvPr id="110" name="Google Shape;110;g218fd2b7401_0_209:notes"/>
          <p:cNvSpPr>
            <a:spLocks noGrp="1" noRot="1" noChangeAspect="1"/>
          </p:cNvSpPr>
          <p:nvPr>
            <p:ph type="sldImg" idx="2"/>
          </p:nvPr>
        </p:nvSpPr>
        <p:spPr>
          <a:xfrm>
            <a:off x="1707473" y="687457"/>
            <a:ext cx="3444300" cy="342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26b0ef29fd_0_9:notes"/>
          <p:cNvSpPr txBox="1">
            <a:spLocks noGrp="1"/>
          </p:cNvSpPr>
          <p:nvPr>
            <p:ph type="body" idx="1"/>
          </p:nvPr>
        </p:nvSpPr>
        <p:spPr>
          <a:xfrm>
            <a:off x="685800" y="4343400"/>
            <a:ext cx="5486400" cy="4115100"/>
          </a:xfrm>
          <a:prstGeom prst="rect">
            <a:avLst/>
          </a:prstGeom>
        </p:spPr>
        <p:txBody>
          <a:bodyPr spcFirstLastPara="1" wrap="square" lIns="91425" tIns="91425" rIns="91425" bIns="91425" anchor="t" anchorCtr="0">
            <a:noAutofit/>
          </a:bodyPr>
          <a:lstStyle/>
          <a:p>
            <a:pPr marL="457200" lvl="0" indent="-323850" algn="l" rtl="0">
              <a:spcBef>
                <a:spcPts val="1200"/>
              </a:spcBef>
              <a:spcAft>
                <a:spcPts val="0"/>
              </a:spcAft>
              <a:buClr>
                <a:schemeClr val="dk1"/>
              </a:buClr>
              <a:buSzPts val="1500"/>
              <a:buFont typeface="Lato"/>
              <a:buChar char="●"/>
            </a:pPr>
            <a:r>
              <a:rPr lang="en" sz="1100">
                <a:highlight>
                  <a:schemeClr val="lt1"/>
                </a:highlight>
                <a:latin typeface="Lato"/>
                <a:ea typeface="Lato"/>
                <a:cs typeface="Lato"/>
                <a:sym typeface="Lato"/>
              </a:rPr>
              <a:t>Brains are wired to be responsive to the sound of a human voice from birth. </a:t>
            </a:r>
            <a:endParaRPr sz="1100">
              <a:latin typeface="Arial"/>
              <a:ea typeface="Arial"/>
              <a:cs typeface="Arial"/>
              <a:sym typeface="Arial"/>
            </a:endParaRPr>
          </a:p>
          <a:p>
            <a:pPr marL="457200" lvl="0" indent="-323850" algn="l" rtl="0">
              <a:spcBef>
                <a:spcPts val="0"/>
              </a:spcBef>
              <a:spcAft>
                <a:spcPts val="0"/>
              </a:spcAft>
              <a:buClr>
                <a:schemeClr val="dk1"/>
              </a:buClr>
              <a:buSzPts val="1500"/>
              <a:buFont typeface="Lato"/>
              <a:buChar char="●"/>
            </a:pPr>
            <a:r>
              <a:rPr lang="en" sz="1100">
                <a:highlight>
                  <a:schemeClr val="lt1"/>
                </a:highlight>
                <a:latin typeface="Lato"/>
                <a:ea typeface="Lato"/>
                <a:cs typeface="Lato"/>
                <a:sym typeface="Lato"/>
              </a:rPr>
              <a:t>Children learn language by listening to you speak. </a:t>
            </a:r>
            <a:endParaRPr sz="1100">
              <a:latin typeface="Arial"/>
              <a:ea typeface="Arial"/>
              <a:cs typeface="Arial"/>
              <a:sym typeface="Arial"/>
            </a:endParaRPr>
          </a:p>
          <a:p>
            <a:pPr marL="457200" lvl="0" indent="-323850" algn="l" rtl="0">
              <a:spcBef>
                <a:spcPts val="0"/>
              </a:spcBef>
              <a:spcAft>
                <a:spcPts val="0"/>
              </a:spcAft>
              <a:buClr>
                <a:schemeClr val="dk1"/>
              </a:buClr>
              <a:buSzPts val="1500"/>
              <a:buFont typeface="Lato"/>
              <a:buChar char="●"/>
            </a:pPr>
            <a:r>
              <a:rPr lang="en" sz="1100">
                <a:highlight>
                  <a:schemeClr val="lt1"/>
                </a:highlight>
                <a:latin typeface="Lato"/>
                <a:ea typeface="Lato"/>
                <a:cs typeface="Lato"/>
                <a:sym typeface="Lato"/>
              </a:rPr>
              <a:t>Long before a baby can form understandable words, they will respond to you with noises, facial expressions and body language.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a:p>
        </p:txBody>
      </p:sp>
      <p:sp>
        <p:nvSpPr>
          <p:cNvPr id="118" name="Google Shape;118;g326b0ef29fd_0_9:notes"/>
          <p:cNvSpPr>
            <a:spLocks noGrp="1" noRot="1" noChangeAspect="1"/>
          </p:cNvSpPr>
          <p:nvPr>
            <p:ph type="sldImg" idx="2"/>
          </p:nvPr>
        </p:nvSpPr>
        <p:spPr>
          <a:xfrm>
            <a:off x="1707473" y="687457"/>
            <a:ext cx="3444300" cy="342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2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9" name="Google Shape;49;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g218fd2b7401_0_80"/>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rmAutofit/>
          </a:bodyPr>
          <a:lstStyle>
            <a:lvl1pPr lvl="0" algn="ctr" rtl="0">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g218fd2b7401_0_80"/>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rmAutofit/>
          </a:bodyPr>
          <a:lstStyle>
            <a:lvl1pPr marL="457200" lvl="0" indent="-317500" algn="l" rtl="0">
              <a:spcBef>
                <a:spcPts val="300"/>
              </a:spcBef>
              <a:spcAft>
                <a:spcPts val="0"/>
              </a:spcAft>
              <a:buClr>
                <a:schemeClr val="dk1"/>
              </a:buClr>
              <a:buSzPts val="1400"/>
              <a:buChar char="●"/>
              <a:defRPr/>
            </a:lvl1pPr>
            <a:lvl2pPr marL="914400" lvl="1" indent="-317500" algn="l" rtl="0">
              <a:spcBef>
                <a:spcPts val="300"/>
              </a:spcBef>
              <a:spcAft>
                <a:spcPts val="0"/>
              </a:spcAft>
              <a:buClr>
                <a:schemeClr val="dk1"/>
              </a:buClr>
              <a:buSzPts val="1400"/>
              <a:buChar char="○"/>
              <a:defRPr/>
            </a:lvl2pPr>
            <a:lvl3pPr marL="1371600" lvl="2" indent="-317500" algn="l" rtl="0">
              <a:spcBef>
                <a:spcPts val="300"/>
              </a:spcBef>
              <a:spcAft>
                <a:spcPts val="0"/>
              </a:spcAft>
              <a:buClr>
                <a:schemeClr val="dk1"/>
              </a:buClr>
              <a:buSzPts val="1400"/>
              <a:buChar char="■"/>
              <a:defRPr/>
            </a:lvl3pPr>
            <a:lvl4pPr marL="1828800" lvl="3" indent="-317500" algn="l" rtl="0">
              <a:spcBef>
                <a:spcPts val="300"/>
              </a:spcBef>
              <a:spcAft>
                <a:spcPts val="0"/>
              </a:spcAft>
              <a:buClr>
                <a:schemeClr val="dk1"/>
              </a:buClr>
              <a:buSzPts val="1400"/>
              <a:buChar char="●"/>
              <a:defRPr/>
            </a:lvl4pPr>
            <a:lvl5pPr marL="2286000" lvl="4" indent="-317500" algn="l" rtl="0">
              <a:spcBef>
                <a:spcPts val="300"/>
              </a:spcBef>
              <a:spcAft>
                <a:spcPts val="0"/>
              </a:spcAft>
              <a:buClr>
                <a:schemeClr val="dk1"/>
              </a:buClr>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1600"/>
              </a:spcAft>
              <a:buClr>
                <a:schemeClr val="dk1"/>
              </a:buClr>
              <a:buSzPts val="1400"/>
              <a:buChar char="■"/>
              <a:defRPr/>
            </a:lvl9pPr>
          </a:lstStyle>
          <a:p>
            <a:endParaRPr/>
          </a:p>
        </p:txBody>
      </p:sp>
      <p:sp>
        <p:nvSpPr>
          <p:cNvPr id="53" name="Google Shape;53;g218fd2b7401_0_80"/>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g218fd2b7401_0_80"/>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g218fd2b7401_0_80"/>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1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2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2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2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8" Type="http://schemas.openxmlformats.org/officeDocument/2006/relationships/hyperlink" Target="https://www.epi.org/publication/books_starting_gate/" TargetMode="External"/><Relationship Id="rId3" Type="http://schemas.openxmlformats.org/officeDocument/2006/relationships/hyperlink" Target="https://www.nationsreportcard.gov/" TargetMode="External"/><Relationship Id="rId7" Type="http://schemas.openxmlformats.org/officeDocument/2006/relationships/hyperlink" Target="https://eric.ed.gov/?id=ED357869"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link.springer.com/chapter/10.1057/9780230610415_4" TargetMode="External"/><Relationship Id="rId5" Type="http://schemas.openxmlformats.org/officeDocument/2006/relationships/hyperlink" Target="https://nces.ed.gov/pubsearch/pubsinfo.asp?pubid=96258" TargetMode="External"/><Relationship Id="rId4" Type="http://schemas.openxmlformats.org/officeDocument/2006/relationships/hyperlink" Target="https://www.guilford.com/books/Handbook-of-Early-Literacy-Research-Volume-2/Dickinson-Neuman/9781593855772/conten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g218fd2b7401_0_0"/>
          <p:cNvSpPr txBox="1">
            <a:spLocks noGrp="1"/>
          </p:cNvSpPr>
          <p:nvPr>
            <p:ph type="title"/>
          </p:nvPr>
        </p:nvSpPr>
        <p:spPr>
          <a:xfrm>
            <a:off x="241200" y="2936213"/>
            <a:ext cx="8902800" cy="15030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rgbClr val="59A63F"/>
              </a:buClr>
              <a:buSzPts val="2700"/>
              <a:buFont typeface="Lato"/>
              <a:buNone/>
            </a:pPr>
            <a:r>
              <a:rPr lang="en" sz="3200" b="1">
                <a:solidFill>
                  <a:srgbClr val="59A63F"/>
                </a:solidFill>
                <a:latin typeface="Lato"/>
                <a:ea typeface="Lato"/>
                <a:cs typeface="Lato"/>
                <a:sym typeface="Lato"/>
              </a:rPr>
              <a:t>Early Literacy Skills</a:t>
            </a:r>
            <a:endParaRPr sz="3200" b="1">
              <a:solidFill>
                <a:srgbClr val="59A63F"/>
              </a:solidFill>
              <a:latin typeface="Lato"/>
              <a:ea typeface="Lato"/>
              <a:cs typeface="Lato"/>
              <a:sym typeface="Lato"/>
            </a:endParaRPr>
          </a:p>
          <a:p>
            <a:pPr marL="0" lvl="0" indent="0" algn="ctr" rtl="0">
              <a:spcBef>
                <a:spcPts val="0"/>
              </a:spcBef>
              <a:spcAft>
                <a:spcPts val="0"/>
              </a:spcAft>
              <a:buClr>
                <a:srgbClr val="59A63F"/>
              </a:buClr>
              <a:buSzPts val="2700"/>
              <a:buFont typeface="Lato"/>
              <a:buNone/>
            </a:pPr>
            <a:r>
              <a:rPr lang="en" sz="1900">
                <a:solidFill>
                  <a:srgbClr val="222222"/>
                </a:solidFill>
                <a:highlight>
                  <a:srgbClr val="FFFFFF"/>
                </a:highlight>
                <a:latin typeface="Montserrat"/>
                <a:ea typeface="Montserrat"/>
                <a:cs typeface="Montserrat"/>
                <a:sym typeface="Montserrat"/>
              </a:rPr>
              <a:t>“The more that you read, the more things you will know. The more you learn, the more places you’ll go.” – Dr. Seuss</a:t>
            </a:r>
            <a:endParaRPr sz="2000" b="1">
              <a:solidFill>
                <a:srgbClr val="59A63F"/>
              </a:solidFill>
              <a:latin typeface="Lato"/>
              <a:ea typeface="Lato"/>
              <a:cs typeface="Lato"/>
              <a:sym typeface="Lato"/>
            </a:endParaRPr>
          </a:p>
          <a:p>
            <a:pPr marL="0" lvl="0" indent="0" algn="ctr" rtl="0">
              <a:spcBef>
                <a:spcPts val="0"/>
              </a:spcBef>
              <a:spcAft>
                <a:spcPts val="0"/>
              </a:spcAft>
              <a:buClr>
                <a:srgbClr val="59A63F"/>
              </a:buClr>
              <a:buSzPts val="2700"/>
              <a:buFont typeface="Lato"/>
              <a:buNone/>
            </a:pPr>
            <a:endParaRPr sz="3900" b="1">
              <a:solidFill>
                <a:srgbClr val="59A63F"/>
              </a:solidFill>
              <a:latin typeface="Lato"/>
              <a:ea typeface="Lato"/>
              <a:cs typeface="Lato"/>
              <a:sym typeface="Lato"/>
            </a:endParaRPr>
          </a:p>
        </p:txBody>
      </p:sp>
      <p:pic>
        <p:nvPicPr>
          <p:cNvPr id="61" name="Google Shape;61;g218fd2b7401_0_0"/>
          <p:cNvPicPr preferRelativeResize="0"/>
          <p:nvPr/>
        </p:nvPicPr>
        <p:blipFill>
          <a:blip r:embed="rId3">
            <a:alphaModFix/>
          </a:blip>
          <a:stretch>
            <a:fillRect/>
          </a:stretch>
        </p:blipFill>
        <p:spPr>
          <a:xfrm>
            <a:off x="2536875" y="281363"/>
            <a:ext cx="3924572" cy="251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326b0ef29fd_0_17"/>
          <p:cNvSpPr txBox="1">
            <a:spLocks noGrp="1"/>
          </p:cNvSpPr>
          <p:nvPr>
            <p:ph type="title"/>
          </p:nvPr>
        </p:nvSpPr>
        <p:spPr>
          <a:xfrm>
            <a:off x="457200" y="205988"/>
            <a:ext cx="7559700" cy="11694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rgbClr val="59A63F"/>
              </a:buClr>
              <a:buSzPts val="2400"/>
              <a:buFont typeface="Lato"/>
              <a:buNone/>
            </a:pPr>
            <a:r>
              <a:rPr lang="en" sz="3000" b="1">
                <a:solidFill>
                  <a:srgbClr val="59A63F"/>
                </a:solidFill>
                <a:latin typeface="Lato"/>
                <a:ea typeface="Lato"/>
                <a:cs typeface="Lato"/>
                <a:sym typeface="Lato"/>
              </a:rPr>
              <a:t>Looking Ahead</a:t>
            </a:r>
            <a:endParaRPr sz="3000"/>
          </a:p>
        </p:txBody>
      </p:sp>
      <p:pic>
        <p:nvPicPr>
          <p:cNvPr id="129" name="Google Shape;129;g326b0ef29fd_0_17"/>
          <p:cNvPicPr preferRelativeResize="0"/>
          <p:nvPr/>
        </p:nvPicPr>
        <p:blipFill>
          <a:blip r:embed="rId3">
            <a:alphaModFix/>
          </a:blip>
          <a:stretch>
            <a:fillRect/>
          </a:stretch>
        </p:blipFill>
        <p:spPr>
          <a:xfrm>
            <a:off x="8016675" y="205987"/>
            <a:ext cx="1019344" cy="653138"/>
          </a:xfrm>
          <a:prstGeom prst="rect">
            <a:avLst/>
          </a:prstGeom>
          <a:noFill/>
          <a:ln>
            <a:noFill/>
          </a:ln>
        </p:spPr>
      </p:pic>
      <p:sp>
        <p:nvSpPr>
          <p:cNvPr id="130" name="Google Shape;130;g326b0ef29fd_0_17"/>
          <p:cNvSpPr txBox="1">
            <a:spLocks noGrp="1"/>
          </p:cNvSpPr>
          <p:nvPr>
            <p:ph type="body" idx="1"/>
          </p:nvPr>
        </p:nvSpPr>
        <p:spPr>
          <a:xfrm>
            <a:off x="101325" y="1226525"/>
            <a:ext cx="8450700" cy="3837000"/>
          </a:xfrm>
          <a:prstGeom prst="rect">
            <a:avLst/>
          </a:prstGeom>
          <a:noFill/>
          <a:ln>
            <a:noFill/>
          </a:ln>
        </p:spPr>
        <p:txBody>
          <a:bodyPr spcFirstLastPara="1" wrap="square" lIns="68575" tIns="34275" rIns="68575" bIns="34275" anchor="t" anchorCtr="0">
            <a:noAutofit/>
          </a:bodyPr>
          <a:lstStyle/>
          <a:p>
            <a:pPr marL="0" lvl="0" indent="0" algn="l" rtl="0">
              <a:spcBef>
                <a:spcPts val="1200"/>
              </a:spcBef>
              <a:spcAft>
                <a:spcPts val="0"/>
              </a:spcAft>
              <a:buNone/>
            </a:pPr>
            <a:r>
              <a:rPr lang="en" sz="1200" b="1">
                <a:solidFill>
                  <a:schemeClr val="dk1"/>
                </a:solidFill>
                <a:highlight>
                  <a:srgbClr val="FFFFFF"/>
                </a:highlight>
                <a:latin typeface="Times New Roman"/>
                <a:ea typeface="Times New Roman"/>
                <a:cs typeface="Times New Roman"/>
                <a:sym typeface="Times New Roman"/>
              </a:rPr>
              <a:t>Feelings</a:t>
            </a:r>
            <a:endParaRPr sz="1200" b="1">
              <a:solidFill>
                <a:schemeClr val="dk1"/>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r>
              <a:rPr lang="en" sz="1200" b="1">
                <a:solidFill>
                  <a:schemeClr val="dk1"/>
                </a:solidFill>
                <a:highlight>
                  <a:srgbClr val="FFFFFF"/>
                </a:highlight>
                <a:latin typeface="Times New Roman"/>
                <a:ea typeface="Times New Roman"/>
                <a:cs typeface="Times New Roman"/>
                <a:sym typeface="Times New Roman"/>
              </a:rPr>
              <a:t>Objective: </a:t>
            </a:r>
            <a:r>
              <a:rPr lang="en" sz="1200">
                <a:solidFill>
                  <a:schemeClr val="dk1"/>
                </a:solidFill>
                <a:highlight>
                  <a:srgbClr val="FFFFFF"/>
                </a:highlight>
                <a:latin typeface="Times New Roman"/>
                <a:ea typeface="Times New Roman"/>
                <a:cs typeface="Times New Roman"/>
                <a:sym typeface="Times New Roman"/>
              </a:rPr>
              <a:t>Help children recognize and label their feelings and express them in healthy ways.</a:t>
            </a:r>
            <a:endParaRPr sz="1200">
              <a:solidFill>
                <a:schemeClr val="dk1"/>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r>
              <a:rPr lang="en" sz="1200" b="1">
                <a:solidFill>
                  <a:schemeClr val="dk1"/>
                </a:solidFill>
                <a:highlight>
                  <a:srgbClr val="FFFFFF"/>
                </a:highlight>
                <a:latin typeface="Times New Roman"/>
                <a:ea typeface="Times New Roman"/>
                <a:cs typeface="Times New Roman"/>
                <a:sym typeface="Times New Roman"/>
              </a:rPr>
              <a:t> Book: </a:t>
            </a:r>
            <a:r>
              <a:rPr lang="en" sz="1200">
                <a:solidFill>
                  <a:schemeClr val="dk1"/>
                </a:solidFill>
                <a:highlight>
                  <a:srgbClr val="FFFFFF"/>
                </a:highlight>
                <a:latin typeface="Times New Roman"/>
                <a:ea typeface="Times New Roman"/>
                <a:cs typeface="Times New Roman"/>
                <a:sym typeface="Times New Roman"/>
              </a:rPr>
              <a:t>"The Color Monster: A Pop-Up Book of Feelings" by Anna Llenas</a:t>
            </a:r>
            <a:endParaRPr sz="1200">
              <a:solidFill>
                <a:schemeClr val="dk1"/>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r>
              <a:rPr lang="en" sz="1200" b="1">
                <a:solidFill>
                  <a:schemeClr val="dk1"/>
                </a:solidFill>
                <a:highlight>
                  <a:srgbClr val="FFFFFF"/>
                </a:highlight>
                <a:latin typeface="Times New Roman"/>
                <a:ea typeface="Times New Roman"/>
                <a:cs typeface="Times New Roman"/>
                <a:sym typeface="Times New Roman"/>
              </a:rPr>
              <a:t>Discussion:</a:t>
            </a:r>
            <a:r>
              <a:rPr lang="en" sz="1200">
                <a:solidFill>
                  <a:schemeClr val="dk1"/>
                </a:solidFill>
                <a:highlight>
                  <a:srgbClr val="FFFFFF"/>
                </a:highlight>
                <a:latin typeface="Times New Roman"/>
                <a:ea typeface="Times New Roman"/>
                <a:cs typeface="Times New Roman"/>
                <a:sym typeface="Times New Roman"/>
              </a:rPr>
              <a:t> Explore different feelings (happy, sad, angry, scared, etc.) and discuss how they can recognize these feelings in themselves.</a:t>
            </a:r>
            <a:endParaRPr sz="1200">
              <a:solidFill>
                <a:schemeClr val="dk1"/>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r>
              <a:rPr lang="en" sz="1200" b="1">
                <a:solidFill>
                  <a:schemeClr val="dk1"/>
                </a:solidFill>
                <a:highlight>
                  <a:srgbClr val="FFFFFF"/>
                </a:highlight>
                <a:latin typeface="Times New Roman"/>
                <a:ea typeface="Times New Roman"/>
                <a:cs typeface="Times New Roman"/>
                <a:sym typeface="Times New Roman"/>
              </a:rPr>
              <a:t>Play Activity: </a:t>
            </a:r>
            <a:endParaRPr sz="1200" b="1">
              <a:solidFill>
                <a:schemeClr val="dk1"/>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r>
              <a:rPr lang="en" sz="1200" b="1">
                <a:solidFill>
                  <a:schemeClr val="dk1"/>
                </a:solidFill>
                <a:highlight>
                  <a:srgbClr val="FFFFFF"/>
                </a:highlight>
                <a:latin typeface="Times New Roman"/>
                <a:ea typeface="Times New Roman"/>
                <a:cs typeface="Times New Roman"/>
                <a:sym typeface="Times New Roman"/>
              </a:rPr>
              <a:t>Emotion Charades: </a:t>
            </a:r>
            <a:r>
              <a:rPr lang="en" sz="1200">
                <a:solidFill>
                  <a:schemeClr val="dk1"/>
                </a:solidFill>
                <a:highlight>
                  <a:srgbClr val="FFFFFF"/>
                </a:highlight>
                <a:latin typeface="Times New Roman"/>
                <a:ea typeface="Times New Roman"/>
                <a:cs typeface="Times New Roman"/>
                <a:sym typeface="Times New Roman"/>
              </a:rPr>
              <a:t>Use flashcards with different emotions on them, and children take turns acting them out while others guess the emotion. This helps with emotional recognition and expression.</a:t>
            </a:r>
            <a:endParaRPr sz="1200">
              <a:solidFill>
                <a:schemeClr val="dk1"/>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r>
              <a:rPr lang="en" sz="1200" b="1">
                <a:solidFill>
                  <a:schemeClr val="dk1"/>
                </a:solidFill>
                <a:highlight>
                  <a:srgbClr val="FFFFFF"/>
                </a:highlight>
                <a:latin typeface="Times New Roman"/>
                <a:ea typeface="Times New Roman"/>
                <a:cs typeface="Times New Roman"/>
                <a:sym typeface="Times New Roman"/>
              </a:rPr>
              <a:t>Creative Expression:</a:t>
            </a:r>
            <a:r>
              <a:rPr lang="en" sz="1200">
                <a:solidFill>
                  <a:schemeClr val="dk1"/>
                </a:solidFill>
                <a:highlight>
                  <a:srgbClr val="FFFFFF"/>
                </a:highlight>
                <a:latin typeface="Times New Roman"/>
                <a:ea typeface="Times New Roman"/>
                <a:cs typeface="Times New Roman"/>
                <a:sym typeface="Times New Roman"/>
              </a:rPr>
              <a:t> Feelings Faces: Provide children with blank paper and encourage them to draw their faces showing different emotions. Discuss what triggers these feelings and how to manage them.</a:t>
            </a:r>
            <a:endParaRPr sz="1200">
              <a:solidFill>
                <a:schemeClr val="dk1"/>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r>
              <a:rPr lang="en" sz="1200" b="1">
                <a:solidFill>
                  <a:schemeClr val="dk1"/>
                </a:solidFill>
                <a:highlight>
                  <a:srgbClr val="FFFFFF"/>
                </a:highlight>
                <a:latin typeface="Times New Roman"/>
                <a:ea typeface="Times New Roman"/>
                <a:cs typeface="Times New Roman"/>
                <a:sym typeface="Times New Roman"/>
              </a:rPr>
              <a:t>Coping Skill Focus: </a:t>
            </a:r>
            <a:r>
              <a:rPr lang="en" sz="1200">
                <a:solidFill>
                  <a:schemeClr val="dk1"/>
                </a:solidFill>
                <a:highlight>
                  <a:srgbClr val="FFFFFF"/>
                </a:highlight>
                <a:latin typeface="Times New Roman"/>
                <a:ea typeface="Times New Roman"/>
                <a:cs typeface="Times New Roman"/>
                <a:sym typeface="Times New Roman"/>
              </a:rPr>
              <a:t>Teach children the importance of expressing their emotions appropriately and using breathing exercises to manage overwhelming feelings.</a:t>
            </a:r>
            <a:endParaRPr sz="1200">
              <a:solidFill>
                <a:schemeClr val="dk1"/>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endParaRPr sz="1200" b="1">
              <a:solidFill>
                <a:schemeClr val="dk1"/>
              </a:solidFill>
              <a:highlight>
                <a:srgbClr val="FFFFFF"/>
              </a:highlight>
              <a:latin typeface="Times New Roman"/>
              <a:ea typeface="Times New Roman"/>
              <a:cs typeface="Times New Roman"/>
              <a:sym typeface="Times New Roman"/>
            </a:endParaRPr>
          </a:p>
          <a:p>
            <a:pPr marL="457200" lvl="0" indent="0" algn="l" rtl="0">
              <a:lnSpc>
                <a:spcPct val="100000"/>
              </a:lnSpc>
              <a:spcBef>
                <a:spcPts val="500"/>
              </a:spcBef>
              <a:spcAft>
                <a:spcPts val="0"/>
              </a:spcAft>
              <a:buNone/>
            </a:pPr>
            <a:endParaRPr sz="2300">
              <a:solidFill>
                <a:schemeClr val="dk1"/>
              </a:solidFill>
              <a:latin typeface="Lato"/>
              <a:ea typeface="Lato"/>
              <a:cs typeface="Lato"/>
              <a:sym typeface="Lato"/>
            </a:endParaRPr>
          </a:p>
        </p:txBody>
      </p:sp>
      <p:pic>
        <p:nvPicPr>
          <p:cNvPr id="131" name="Google Shape;131;g326b0ef29fd_0_17"/>
          <p:cNvPicPr preferRelativeResize="0"/>
          <p:nvPr/>
        </p:nvPicPr>
        <p:blipFill>
          <a:blip r:embed="rId4">
            <a:alphaModFix/>
          </a:blip>
          <a:stretch>
            <a:fillRect/>
          </a:stretch>
        </p:blipFill>
        <p:spPr>
          <a:xfrm>
            <a:off x="6506496" y="804546"/>
            <a:ext cx="1389125" cy="1389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218fd2b7401_1_0"/>
          <p:cNvSpPr txBox="1">
            <a:spLocks noGrp="1"/>
          </p:cNvSpPr>
          <p:nvPr>
            <p:ph type="title"/>
          </p:nvPr>
        </p:nvSpPr>
        <p:spPr>
          <a:xfrm>
            <a:off x="1121505" y="1771650"/>
            <a:ext cx="6891600" cy="8574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rgbClr val="59A63F"/>
              </a:buClr>
              <a:buSzPts val="2700"/>
              <a:buFont typeface="Lato"/>
              <a:buNone/>
            </a:pPr>
            <a:endParaRPr sz="2400">
              <a:solidFill>
                <a:srgbClr val="59A63F"/>
              </a:solidFill>
              <a:latin typeface="Lato"/>
              <a:ea typeface="Lato"/>
              <a:cs typeface="Lato"/>
              <a:sym typeface="Lato"/>
            </a:endParaRPr>
          </a:p>
        </p:txBody>
      </p:sp>
      <p:sp>
        <p:nvSpPr>
          <p:cNvPr id="137" name="Google Shape;137;g218fd2b7401_1_0"/>
          <p:cNvSpPr txBox="1">
            <a:spLocks noGrp="1"/>
          </p:cNvSpPr>
          <p:nvPr>
            <p:ph type="sldNum" idx="12"/>
          </p:nvPr>
        </p:nvSpPr>
        <p:spPr>
          <a:xfrm>
            <a:off x="6057900" y="4767263"/>
            <a:ext cx="16002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pic>
        <p:nvPicPr>
          <p:cNvPr id="138" name="Google Shape;138;g218fd2b7401_1_0"/>
          <p:cNvPicPr preferRelativeResize="0"/>
          <p:nvPr/>
        </p:nvPicPr>
        <p:blipFill>
          <a:blip r:embed="rId3">
            <a:alphaModFix/>
          </a:blip>
          <a:stretch>
            <a:fillRect/>
          </a:stretch>
        </p:blipFill>
        <p:spPr>
          <a:xfrm>
            <a:off x="7752056" y="205987"/>
            <a:ext cx="1019344" cy="653138"/>
          </a:xfrm>
          <a:prstGeom prst="rect">
            <a:avLst/>
          </a:prstGeom>
          <a:noFill/>
          <a:ln>
            <a:noFill/>
          </a:ln>
        </p:spPr>
      </p:pic>
      <p:pic>
        <p:nvPicPr>
          <p:cNvPr id="139" name="Google Shape;139;g218fd2b7401_1_0"/>
          <p:cNvPicPr preferRelativeResize="0"/>
          <p:nvPr/>
        </p:nvPicPr>
        <p:blipFill rotWithShape="1">
          <a:blip r:embed="rId4">
            <a:alphaModFix/>
          </a:blip>
          <a:srcRect/>
          <a:stretch/>
        </p:blipFill>
        <p:spPr>
          <a:xfrm>
            <a:off x="1710178" y="961978"/>
            <a:ext cx="5723645" cy="321954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218fd2b7401_0_225"/>
          <p:cNvSpPr txBox="1">
            <a:spLocks noGrp="1"/>
          </p:cNvSpPr>
          <p:nvPr>
            <p:ph type="title"/>
          </p:nvPr>
        </p:nvSpPr>
        <p:spPr>
          <a:xfrm>
            <a:off x="1628775" y="385353"/>
            <a:ext cx="5886600" cy="8574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rgbClr val="00B050"/>
              </a:buClr>
              <a:buSzPts val="800"/>
              <a:buFont typeface="Lato"/>
              <a:buNone/>
            </a:pPr>
            <a:r>
              <a:rPr lang="en" sz="800">
                <a:solidFill>
                  <a:srgbClr val="00B050"/>
                </a:solidFill>
                <a:latin typeface="Lato"/>
                <a:ea typeface="Lato"/>
                <a:cs typeface="Lato"/>
                <a:sym typeface="Lato"/>
              </a:rPr>
              <a:t> </a:t>
            </a:r>
            <a:br>
              <a:rPr lang="en" sz="2400" b="1">
                <a:solidFill>
                  <a:srgbClr val="00B050"/>
                </a:solidFill>
                <a:latin typeface="Lato"/>
                <a:ea typeface="Lato"/>
                <a:cs typeface="Lato"/>
                <a:sym typeface="Lato"/>
              </a:rPr>
            </a:br>
            <a:r>
              <a:rPr lang="en" b="1">
                <a:solidFill>
                  <a:srgbClr val="59A63F"/>
                </a:solidFill>
                <a:latin typeface="Lato"/>
                <a:ea typeface="Lato"/>
                <a:cs typeface="Lato"/>
                <a:sym typeface="Lato"/>
              </a:rPr>
              <a:t>Thank you for joining us today!</a:t>
            </a:r>
            <a:br>
              <a:rPr lang="en" sz="2400" b="1">
                <a:solidFill>
                  <a:srgbClr val="00B050"/>
                </a:solidFill>
                <a:latin typeface="Lato"/>
                <a:ea typeface="Lato"/>
                <a:cs typeface="Lato"/>
                <a:sym typeface="Lato"/>
              </a:rPr>
            </a:br>
            <a:endParaRPr sz="2400" b="1">
              <a:solidFill>
                <a:srgbClr val="00B050"/>
              </a:solidFill>
              <a:latin typeface="Lato"/>
              <a:ea typeface="Lato"/>
              <a:cs typeface="Lato"/>
              <a:sym typeface="Lato"/>
            </a:endParaRPr>
          </a:p>
        </p:txBody>
      </p:sp>
      <p:pic>
        <p:nvPicPr>
          <p:cNvPr id="145" name="Google Shape;145;g218fd2b7401_0_225"/>
          <p:cNvPicPr preferRelativeResize="0"/>
          <p:nvPr/>
        </p:nvPicPr>
        <p:blipFill>
          <a:blip r:embed="rId3">
            <a:alphaModFix/>
          </a:blip>
          <a:stretch>
            <a:fillRect/>
          </a:stretch>
        </p:blipFill>
        <p:spPr>
          <a:xfrm>
            <a:off x="7799775" y="194062"/>
            <a:ext cx="1019344" cy="653138"/>
          </a:xfrm>
          <a:prstGeom prst="rect">
            <a:avLst/>
          </a:prstGeom>
          <a:noFill/>
          <a:ln>
            <a:noFill/>
          </a:ln>
        </p:spPr>
      </p:pic>
      <p:pic>
        <p:nvPicPr>
          <p:cNvPr id="146" name="Google Shape;146;g218fd2b7401_0_225"/>
          <p:cNvPicPr preferRelativeResize="0"/>
          <p:nvPr/>
        </p:nvPicPr>
        <p:blipFill rotWithShape="1">
          <a:blip r:embed="rId4">
            <a:alphaModFix/>
          </a:blip>
          <a:srcRect b="2884"/>
          <a:stretch/>
        </p:blipFill>
        <p:spPr>
          <a:xfrm>
            <a:off x="3196893" y="1242600"/>
            <a:ext cx="2750222" cy="3590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326b0ef29fd_0_2"/>
          <p:cNvSpPr txBox="1">
            <a:spLocks noGrp="1"/>
          </p:cNvSpPr>
          <p:nvPr>
            <p:ph type="title"/>
          </p:nvPr>
        </p:nvSpPr>
        <p:spPr>
          <a:xfrm>
            <a:off x="241200" y="652575"/>
            <a:ext cx="8902800" cy="4178700"/>
          </a:xfrm>
          <a:prstGeom prst="rect">
            <a:avLst/>
          </a:prstGeom>
          <a:noFill/>
          <a:ln>
            <a:noFill/>
          </a:ln>
        </p:spPr>
        <p:txBody>
          <a:bodyPr spcFirstLastPara="1" wrap="square" lIns="68575" tIns="34275" rIns="68575" bIns="34275" anchor="ctr" anchorCtr="0">
            <a:noAutofit/>
          </a:bodyPr>
          <a:lstStyle/>
          <a:p>
            <a:pPr marL="457200" lvl="0" indent="-330200" algn="l" rtl="0">
              <a:lnSpc>
                <a:spcPct val="115000"/>
              </a:lnSpc>
              <a:spcBef>
                <a:spcPts val="0"/>
              </a:spcBef>
              <a:spcAft>
                <a:spcPts val="0"/>
              </a:spcAft>
              <a:buClr>
                <a:srgbClr val="212529"/>
              </a:buClr>
              <a:buSzPts val="1600"/>
              <a:buFont typeface="Lato"/>
              <a:buAutoNum type="arabicPeriod"/>
            </a:pPr>
            <a:r>
              <a:rPr lang="en" sz="1600">
                <a:solidFill>
                  <a:srgbClr val="212529"/>
                </a:solidFill>
                <a:highlight>
                  <a:srgbClr val="FFFFFF"/>
                </a:highlight>
                <a:latin typeface="Lato"/>
                <a:ea typeface="Lato"/>
                <a:cs typeface="Lato"/>
                <a:sym typeface="Lato"/>
              </a:rPr>
              <a:t>Nationally, </a:t>
            </a:r>
            <a:r>
              <a:rPr lang="en" sz="1600">
                <a:solidFill>
                  <a:srgbClr val="5533FF"/>
                </a:solidFill>
                <a:highlight>
                  <a:srgbClr val="FFFFFF"/>
                </a:highlight>
                <a:uFill>
                  <a:noFill/>
                </a:uFill>
                <a:latin typeface="Lato"/>
                <a:ea typeface="Lato"/>
                <a:cs typeface="Lato"/>
                <a:sym typeface="Lato"/>
                <a:hlinkClick r:id="rId3">
                  <a:extLst>
                    <a:ext uri="{A12FA001-AC4F-418D-AE19-62706E023703}">
                      <ahyp:hlinkClr xmlns:ahyp="http://schemas.microsoft.com/office/drawing/2018/hyperlinkcolor" val="tx"/>
                    </a:ext>
                  </a:extLst>
                </a:hlinkClick>
              </a:rPr>
              <a:t>only 35% of public school students</a:t>
            </a:r>
            <a:r>
              <a:rPr lang="en" sz="1600">
                <a:solidFill>
                  <a:srgbClr val="212529"/>
                </a:solidFill>
                <a:highlight>
                  <a:srgbClr val="FFFFFF"/>
                </a:highlight>
                <a:latin typeface="Lato"/>
                <a:ea typeface="Lato"/>
                <a:cs typeface="Lato"/>
                <a:sym typeface="Lato"/>
              </a:rPr>
              <a:t> were at or above Proficient in grade 4 reading.</a:t>
            </a:r>
            <a:endParaRPr sz="1600">
              <a:solidFill>
                <a:srgbClr val="212529"/>
              </a:solidFill>
              <a:highlight>
                <a:srgbClr val="FFFFFF"/>
              </a:highlight>
              <a:latin typeface="Lato"/>
              <a:ea typeface="Lato"/>
              <a:cs typeface="Lato"/>
              <a:sym typeface="Lato"/>
            </a:endParaRPr>
          </a:p>
          <a:p>
            <a:pPr marL="457200" lvl="0" indent="-330200" algn="l" rtl="0">
              <a:lnSpc>
                <a:spcPct val="115000"/>
              </a:lnSpc>
              <a:spcBef>
                <a:spcPts val="0"/>
              </a:spcBef>
              <a:spcAft>
                <a:spcPts val="0"/>
              </a:spcAft>
              <a:buClr>
                <a:srgbClr val="212529"/>
              </a:buClr>
              <a:buSzPts val="1600"/>
              <a:buFont typeface="Lato"/>
              <a:buAutoNum type="arabicPeriod"/>
            </a:pPr>
            <a:r>
              <a:rPr lang="en" sz="1600">
                <a:solidFill>
                  <a:srgbClr val="212529"/>
                </a:solidFill>
                <a:highlight>
                  <a:srgbClr val="FFFFFF"/>
                </a:highlight>
                <a:latin typeface="Lato"/>
                <a:ea typeface="Lato"/>
                <a:cs typeface="Lato"/>
                <a:sym typeface="Lato"/>
              </a:rPr>
              <a:t>In middle-income neighborhoods </a:t>
            </a:r>
            <a:r>
              <a:rPr lang="en" sz="1600">
                <a:solidFill>
                  <a:srgbClr val="5533FF"/>
                </a:solidFill>
                <a:highlight>
                  <a:srgbClr val="FFFFFF"/>
                </a:highlight>
                <a:uFill>
                  <a:noFill/>
                </a:uFill>
                <a:latin typeface="Lato"/>
                <a:ea typeface="Lato"/>
                <a:cs typeface="Lato"/>
                <a:sym typeface="Lato"/>
                <a:hlinkClick r:id="rId4">
                  <a:extLst>
                    <a:ext uri="{A12FA001-AC4F-418D-AE19-62706E023703}">
                      <ahyp:hlinkClr xmlns:ahyp="http://schemas.microsoft.com/office/drawing/2018/hyperlinkcolor" val="tx"/>
                    </a:ext>
                  </a:extLst>
                </a:hlinkClick>
              </a:rPr>
              <a:t>the ratio of books per child is 13 to 1</a:t>
            </a:r>
            <a:r>
              <a:rPr lang="en" sz="1600">
                <a:solidFill>
                  <a:srgbClr val="212529"/>
                </a:solidFill>
                <a:highlight>
                  <a:srgbClr val="FFFFFF"/>
                </a:highlight>
                <a:latin typeface="Lato"/>
                <a:ea typeface="Lato"/>
                <a:cs typeface="Lato"/>
                <a:sym typeface="Lato"/>
              </a:rPr>
              <a:t>, in low-income neighborhoods, the ratio is 1 age-appropriate book for every 300 children.  </a:t>
            </a:r>
            <a:endParaRPr sz="1600">
              <a:solidFill>
                <a:srgbClr val="212529"/>
              </a:solidFill>
              <a:highlight>
                <a:srgbClr val="FFFFFF"/>
              </a:highlight>
              <a:latin typeface="Lato"/>
              <a:ea typeface="Lato"/>
              <a:cs typeface="Lato"/>
              <a:sym typeface="Lato"/>
            </a:endParaRPr>
          </a:p>
          <a:p>
            <a:pPr marL="457200" lvl="0" indent="-330200" algn="l" rtl="0">
              <a:lnSpc>
                <a:spcPct val="115000"/>
              </a:lnSpc>
              <a:spcBef>
                <a:spcPts val="0"/>
              </a:spcBef>
              <a:spcAft>
                <a:spcPts val="0"/>
              </a:spcAft>
              <a:buClr>
                <a:srgbClr val="212529"/>
              </a:buClr>
              <a:buSzPts val="1600"/>
              <a:buFont typeface="Lato"/>
              <a:buAutoNum type="arabicPeriod"/>
            </a:pPr>
            <a:r>
              <a:rPr lang="en" sz="1600">
                <a:solidFill>
                  <a:srgbClr val="5533FF"/>
                </a:solidFill>
                <a:highlight>
                  <a:srgbClr val="FFFFFF"/>
                </a:highlight>
                <a:uFill>
                  <a:noFill/>
                </a:uFill>
                <a:latin typeface="Lato"/>
                <a:ea typeface="Lato"/>
                <a:cs typeface="Lato"/>
                <a:sym typeface="Lato"/>
                <a:hlinkClick r:id="rId5">
                  <a:extLst>
                    <a:ext uri="{A12FA001-AC4F-418D-AE19-62706E023703}">
                      <ahyp:hlinkClr xmlns:ahyp="http://schemas.microsoft.com/office/drawing/2018/hyperlinkcolor" val="tx"/>
                    </a:ext>
                  </a:extLst>
                </a:hlinkClick>
              </a:rPr>
              <a:t>61% of low-income families have no books</a:t>
            </a:r>
            <a:r>
              <a:rPr lang="en" sz="1600">
                <a:solidFill>
                  <a:srgbClr val="212529"/>
                </a:solidFill>
                <a:highlight>
                  <a:srgbClr val="FFFFFF"/>
                </a:highlight>
                <a:latin typeface="Lato"/>
                <a:ea typeface="Lato"/>
                <a:cs typeface="Lato"/>
                <a:sym typeface="Lato"/>
              </a:rPr>
              <a:t> at all in their homes for their children.</a:t>
            </a:r>
            <a:endParaRPr sz="1600">
              <a:solidFill>
                <a:srgbClr val="212529"/>
              </a:solidFill>
              <a:highlight>
                <a:srgbClr val="FFFFFF"/>
              </a:highlight>
              <a:latin typeface="Lato"/>
              <a:ea typeface="Lato"/>
              <a:cs typeface="Lato"/>
              <a:sym typeface="Lato"/>
            </a:endParaRPr>
          </a:p>
          <a:p>
            <a:pPr marL="457200" lvl="0" indent="-330200" algn="l" rtl="0">
              <a:lnSpc>
                <a:spcPct val="115000"/>
              </a:lnSpc>
              <a:spcBef>
                <a:spcPts val="0"/>
              </a:spcBef>
              <a:spcAft>
                <a:spcPts val="0"/>
              </a:spcAft>
              <a:buClr>
                <a:srgbClr val="212529"/>
              </a:buClr>
              <a:buSzPts val="1600"/>
              <a:buFont typeface="Lato"/>
              <a:buAutoNum type="arabicPeriod"/>
            </a:pPr>
            <a:r>
              <a:rPr lang="en" sz="1600">
                <a:solidFill>
                  <a:srgbClr val="5533FF"/>
                </a:solidFill>
                <a:highlight>
                  <a:srgbClr val="FFFFFF"/>
                </a:highlight>
                <a:uFill>
                  <a:noFill/>
                </a:uFill>
                <a:latin typeface="Lato"/>
                <a:ea typeface="Lato"/>
                <a:cs typeface="Lato"/>
                <a:sym typeface="Lato"/>
                <a:hlinkClick r:id="rId6">
                  <a:extLst>
                    <a:ext uri="{A12FA001-AC4F-418D-AE19-62706E023703}">
                      <ahyp:hlinkClr xmlns:ahyp="http://schemas.microsoft.com/office/drawing/2018/hyperlinkcolor" val="tx"/>
                    </a:ext>
                  </a:extLst>
                </a:hlinkClick>
              </a:rPr>
              <a:t>37% of children</a:t>
            </a:r>
            <a:r>
              <a:rPr lang="en" sz="1600">
                <a:solidFill>
                  <a:srgbClr val="212529"/>
                </a:solidFill>
                <a:highlight>
                  <a:srgbClr val="FFFFFF"/>
                </a:highlight>
                <a:latin typeface="Lato"/>
                <a:ea typeface="Lato"/>
                <a:cs typeface="Lato"/>
                <a:sym typeface="Lato"/>
              </a:rPr>
              <a:t> arrive at kindergarten without the skills necessary for lifetime learning.</a:t>
            </a:r>
            <a:endParaRPr sz="1600">
              <a:solidFill>
                <a:srgbClr val="212529"/>
              </a:solidFill>
              <a:highlight>
                <a:srgbClr val="FFFFFF"/>
              </a:highlight>
              <a:latin typeface="Lato"/>
              <a:ea typeface="Lato"/>
              <a:cs typeface="Lato"/>
              <a:sym typeface="Lato"/>
            </a:endParaRPr>
          </a:p>
          <a:p>
            <a:pPr marL="457200" lvl="0" indent="-330200" algn="l" rtl="0">
              <a:lnSpc>
                <a:spcPct val="115000"/>
              </a:lnSpc>
              <a:spcBef>
                <a:spcPts val="0"/>
              </a:spcBef>
              <a:spcAft>
                <a:spcPts val="0"/>
              </a:spcAft>
              <a:buClr>
                <a:srgbClr val="212529"/>
              </a:buClr>
              <a:buSzPts val="1600"/>
              <a:buFont typeface="Lato"/>
              <a:buAutoNum type="arabicPeriod"/>
            </a:pPr>
            <a:r>
              <a:rPr lang="en" sz="1600">
                <a:solidFill>
                  <a:srgbClr val="5533FF"/>
                </a:solidFill>
                <a:highlight>
                  <a:srgbClr val="FFFFFF"/>
                </a:highlight>
                <a:uFill>
                  <a:noFill/>
                </a:uFill>
                <a:latin typeface="Lato"/>
                <a:ea typeface="Lato"/>
                <a:cs typeface="Lato"/>
                <a:sym typeface="Lato"/>
                <a:hlinkClick r:id="rId7">
                  <a:extLst>
                    <a:ext uri="{A12FA001-AC4F-418D-AE19-62706E023703}">
                      <ahyp:hlinkClr xmlns:ahyp="http://schemas.microsoft.com/office/drawing/2018/hyperlinkcolor" val="tx"/>
                    </a:ext>
                  </a:extLst>
                </a:hlinkClick>
              </a:rPr>
              <a:t>50% of children from low-income communities</a:t>
            </a:r>
            <a:r>
              <a:rPr lang="en" sz="1600">
                <a:solidFill>
                  <a:srgbClr val="212529"/>
                </a:solidFill>
                <a:highlight>
                  <a:srgbClr val="FFFFFF"/>
                </a:highlight>
                <a:latin typeface="Lato"/>
                <a:ea typeface="Lato"/>
                <a:cs typeface="Lato"/>
                <a:sym typeface="Lato"/>
              </a:rPr>
              <a:t> start first grade up to two years behind their peers.</a:t>
            </a:r>
            <a:endParaRPr sz="1600">
              <a:solidFill>
                <a:srgbClr val="212529"/>
              </a:solidFill>
              <a:highlight>
                <a:srgbClr val="FFFFFF"/>
              </a:highlight>
              <a:latin typeface="Lato"/>
              <a:ea typeface="Lato"/>
              <a:cs typeface="Lato"/>
              <a:sym typeface="Lato"/>
            </a:endParaRPr>
          </a:p>
          <a:p>
            <a:pPr marL="457200" lvl="0" indent="-330200" algn="l" rtl="0">
              <a:lnSpc>
                <a:spcPct val="115000"/>
              </a:lnSpc>
              <a:spcBef>
                <a:spcPts val="0"/>
              </a:spcBef>
              <a:spcAft>
                <a:spcPts val="0"/>
              </a:spcAft>
              <a:buClr>
                <a:srgbClr val="212529"/>
              </a:buClr>
              <a:buSzPts val="1600"/>
              <a:buFont typeface="Lato"/>
              <a:buAutoNum type="arabicPeriod"/>
            </a:pPr>
            <a:r>
              <a:rPr lang="en" sz="1600">
                <a:solidFill>
                  <a:srgbClr val="212529"/>
                </a:solidFill>
                <a:highlight>
                  <a:srgbClr val="FFFFFF"/>
                </a:highlight>
                <a:latin typeface="Lato"/>
                <a:ea typeface="Lato"/>
                <a:cs typeface="Lato"/>
                <a:sym typeface="Lato"/>
              </a:rPr>
              <a:t>Researchers estimate that before ever entering kindergarten, </a:t>
            </a:r>
            <a:r>
              <a:rPr lang="en" sz="1600">
                <a:solidFill>
                  <a:srgbClr val="5533FF"/>
                </a:solidFill>
                <a:highlight>
                  <a:srgbClr val="FFFFFF"/>
                </a:highlight>
                <a:uFill>
                  <a:noFill/>
                </a:uFill>
                <a:latin typeface="Lato"/>
                <a:ea typeface="Lato"/>
                <a:cs typeface="Lato"/>
                <a:sym typeface="Lato"/>
                <a:hlinkClick r:id="rId8">
                  <a:extLst>
                    <a:ext uri="{A12FA001-AC4F-418D-AE19-62706E023703}">
                      <ahyp:hlinkClr xmlns:ahyp="http://schemas.microsoft.com/office/drawing/2018/hyperlinkcolor" val="tx"/>
                    </a:ext>
                  </a:extLst>
                </a:hlinkClick>
              </a:rPr>
              <a:t>cognitive scores for children of low-income families are likely to average 60 percent lower</a:t>
            </a:r>
            <a:r>
              <a:rPr lang="en" sz="1600">
                <a:solidFill>
                  <a:srgbClr val="212529"/>
                </a:solidFill>
                <a:highlight>
                  <a:srgbClr val="FFFFFF"/>
                </a:highlight>
                <a:latin typeface="Lato"/>
                <a:ea typeface="Lato"/>
                <a:cs typeface="Lato"/>
                <a:sym typeface="Lato"/>
              </a:rPr>
              <a:t> than those in the highest socioeconomic groups (a pattern that remains true throughout high school).</a:t>
            </a:r>
            <a:endParaRPr sz="1600">
              <a:solidFill>
                <a:srgbClr val="212529"/>
              </a:solidFill>
              <a:highlight>
                <a:srgbClr val="FFFFFF"/>
              </a:highlight>
              <a:latin typeface="Lato"/>
              <a:ea typeface="Lato"/>
              <a:cs typeface="Lato"/>
              <a:sym typeface="Lato"/>
            </a:endParaRPr>
          </a:p>
          <a:p>
            <a:pPr marL="0" lvl="0" indent="0" algn="ctr" rtl="0">
              <a:spcBef>
                <a:spcPts val="1200"/>
              </a:spcBef>
              <a:spcAft>
                <a:spcPts val="0"/>
              </a:spcAft>
              <a:buClr>
                <a:srgbClr val="59A63F"/>
              </a:buClr>
              <a:buSzPts val="2700"/>
              <a:buFont typeface="Lato"/>
              <a:buNone/>
            </a:pPr>
            <a:endParaRPr sz="3200" b="1">
              <a:solidFill>
                <a:srgbClr val="59A63F"/>
              </a:solidFill>
              <a:latin typeface="Lato"/>
              <a:ea typeface="Lato"/>
              <a:cs typeface="Lato"/>
              <a:sym typeface="Lato"/>
            </a:endParaRPr>
          </a:p>
          <a:p>
            <a:pPr marL="0" lvl="0" indent="0" algn="ctr" rtl="0">
              <a:spcBef>
                <a:spcPts val="0"/>
              </a:spcBef>
              <a:spcAft>
                <a:spcPts val="0"/>
              </a:spcAft>
              <a:buClr>
                <a:srgbClr val="59A63F"/>
              </a:buClr>
              <a:buSzPts val="2700"/>
              <a:buFont typeface="Lato"/>
              <a:buNone/>
            </a:pPr>
            <a:r>
              <a:rPr lang="en" sz="1200">
                <a:solidFill>
                  <a:srgbClr val="212529"/>
                </a:solidFill>
                <a:highlight>
                  <a:srgbClr val="FFFFFF"/>
                </a:highlight>
                <a:latin typeface="Roboto"/>
                <a:ea typeface="Roboto"/>
                <a:cs typeface="Roboto"/>
                <a:sym typeface="Roboto"/>
              </a:rPr>
              <a:t>Statistics from the National Institute for Literacy, National Center for Adult Literacy, The Literacy Company, and U.S. Census Bureau</a:t>
            </a:r>
            <a:endParaRPr sz="3900" b="1">
              <a:solidFill>
                <a:srgbClr val="59A63F"/>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218fd2b7401_0_86"/>
          <p:cNvSpPr txBox="1">
            <a:spLocks noGrp="1"/>
          </p:cNvSpPr>
          <p:nvPr>
            <p:ph type="body" idx="1"/>
          </p:nvPr>
        </p:nvSpPr>
        <p:spPr>
          <a:xfrm>
            <a:off x="457200" y="1182801"/>
            <a:ext cx="8458200" cy="3159600"/>
          </a:xfrm>
          <a:prstGeom prst="rect">
            <a:avLst/>
          </a:prstGeom>
          <a:noFill/>
          <a:ln>
            <a:noFill/>
          </a:ln>
        </p:spPr>
        <p:txBody>
          <a:bodyPr spcFirstLastPara="1" wrap="square" lIns="68575" tIns="34275" rIns="68575" bIns="34275" anchor="t" anchorCtr="0">
            <a:noAutofit/>
          </a:bodyPr>
          <a:lstStyle/>
          <a:p>
            <a:pPr marL="457200" lvl="0" indent="-374650" algn="l" rtl="0">
              <a:spcBef>
                <a:spcPts val="0"/>
              </a:spcBef>
              <a:spcAft>
                <a:spcPts val="0"/>
              </a:spcAft>
              <a:buSzPts val="2300"/>
              <a:buFont typeface="Lato"/>
              <a:buChar char="●"/>
            </a:pPr>
            <a:r>
              <a:rPr lang="en" sz="2300">
                <a:solidFill>
                  <a:schemeClr val="dk1"/>
                </a:solidFill>
                <a:highlight>
                  <a:schemeClr val="lt1"/>
                </a:highlight>
                <a:latin typeface="Lato"/>
                <a:ea typeface="Lato"/>
                <a:cs typeface="Lato"/>
                <a:sym typeface="Lato"/>
              </a:rPr>
              <a:t>Develops a child's </a:t>
            </a:r>
            <a:r>
              <a:rPr lang="en" sz="2300" b="1">
                <a:solidFill>
                  <a:schemeClr val="dk1"/>
                </a:solidFill>
                <a:highlight>
                  <a:schemeClr val="lt1"/>
                </a:highlight>
                <a:latin typeface="Lato"/>
                <a:ea typeface="Lato"/>
                <a:cs typeface="Lato"/>
                <a:sym typeface="Lato"/>
              </a:rPr>
              <a:t>imagination</a:t>
            </a:r>
            <a:endParaRPr sz="2300" b="1">
              <a:solidFill>
                <a:schemeClr val="dk1"/>
              </a:solidFill>
              <a:highlight>
                <a:schemeClr val="lt1"/>
              </a:highlight>
              <a:latin typeface="Lato"/>
              <a:ea typeface="Lato"/>
              <a:cs typeface="Lato"/>
              <a:sym typeface="Lato"/>
            </a:endParaRPr>
          </a:p>
          <a:p>
            <a:pPr marL="457200" lvl="0" indent="-374650" algn="l" rtl="0">
              <a:spcBef>
                <a:spcPts val="0"/>
              </a:spcBef>
              <a:spcAft>
                <a:spcPts val="0"/>
              </a:spcAft>
              <a:buSzPts val="2300"/>
              <a:buFont typeface="Lato"/>
              <a:buChar char="●"/>
            </a:pPr>
            <a:r>
              <a:rPr lang="en" sz="2300">
                <a:solidFill>
                  <a:schemeClr val="dk1"/>
                </a:solidFill>
                <a:highlight>
                  <a:schemeClr val="lt1"/>
                </a:highlight>
                <a:latin typeface="Lato"/>
                <a:ea typeface="Lato"/>
                <a:cs typeface="Lato"/>
                <a:sym typeface="Lato"/>
              </a:rPr>
              <a:t>Improves </a:t>
            </a:r>
            <a:r>
              <a:rPr lang="en" sz="2300" b="1">
                <a:solidFill>
                  <a:schemeClr val="dk1"/>
                </a:solidFill>
                <a:highlight>
                  <a:schemeClr val="lt1"/>
                </a:highlight>
                <a:latin typeface="Lato"/>
                <a:ea typeface="Lato"/>
                <a:cs typeface="Lato"/>
                <a:sym typeface="Lato"/>
              </a:rPr>
              <a:t>concentration</a:t>
            </a:r>
            <a:endParaRPr sz="2300" b="1">
              <a:solidFill>
                <a:schemeClr val="dk1"/>
              </a:solidFill>
              <a:highlight>
                <a:schemeClr val="lt1"/>
              </a:highlight>
              <a:latin typeface="Lato"/>
              <a:ea typeface="Lato"/>
              <a:cs typeface="Lato"/>
              <a:sym typeface="Lato"/>
            </a:endParaRPr>
          </a:p>
          <a:p>
            <a:pPr marL="457200" lvl="0" indent="-374650" algn="l" rtl="0">
              <a:spcBef>
                <a:spcPts val="0"/>
              </a:spcBef>
              <a:spcAft>
                <a:spcPts val="0"/>
              </a:spcAft>
              <a:buSzPts val="2300"/>
              <a:buFont typeface="Roboto"/>
              <a:buChar char="●"/>
            </a:pPr>
            <a:r>
              <a:rPr lang="en" sz="2300">
                <a:solidFill>
                  <a:schemeClr val="dk1"/>
                </a:solidFill>
                <a:highlight>
                  <a:schemeClr val="lt1"/>
                </a:highlight>
                <a:latin typeface="Lato"/>
                <a:ea typeface="Lato"/>
                <a:cs typeface="Lato"/>
                <a:sym typeface="Lato"/>
              </a:rPr>
              <a:t>Helps children to develop </a:t>
            </a:r>
            <a:r>
              <a:rPr lang="en" sz="2300" b="1">
                <a:solidFill>
                  <a:schemeClr val="dk1"/>
                </a:solidFill>
                <a:highlight>
                  <a:schemeClr val="lt1"/>
                </a:highlight>
                <a:latin typeface="Lato"/>
                <a:ea typeface="Lato"/>
                <a:cs typeface="Lato"/>
                <a:sym typeface="Lato"/>
              </a:rPr>
              <a:t>empathy</a:t>
            </a:r>
            <a:endParaRPr sz="2300" b="1">
              <a:solidFill>
                <a:schemeClr val="dk1"/>
              </a:solidFill>
              <a:highlight>
                <a:schemeClr val="lt1"/>
              </a:highlight>
              <a:latin typeface="Lato"/>
              <a:ea typeface="Lato"/>
              <a:cs typeface="Lato"/>
              <a:sym typeface="Lato"/>
            </a:endParaRPr>
          </a:p>
          <a:p>
            <a:pPr marL="457200" lvl="0" indent="-374650" algn="l" rtl="0">
              <a:spcBef>
                <a:spcPts val="0"/>
              </a:spcBef>
              <a:spcAft>
                <a:spcPts val="0"/>
              </a:spcAft>
              <a:buSzPts val="2300"/>
              <a:buFont typeface="Lato"/>
              <a:buChar char="●"/>
            </a:pPr>
            <a:r>
              <a:rPr lang="en" sz="2300">
                <a:solidFill>
                  <a:schemeClr val="dk1"/>
                </a:solidFill>
                <a:highlight>
                  <a:schemeClr val="lt1"/>
                </a:highlight>
                <a:latin typeface="Lato"/>
                <a:ea typeface="Lato"/>
                <a:cs typeface="Lato"/>
                <a:sym typeface="Lato"/>
              </a:rPr>
              <a:t>Improves vocabulary and </a:t>
            </a:r>
            <a:r>
              <a:rPr lang="en" sz="2300" b="1">
                <a:solidFill>
                  <a:schemeClr val="dk1"/>
                </a:solidFill>
                <a:highlight>
                  <a:schemeClr val="lt1"/>
                </a:highlight>
                <a:latin typeface="Lato"/>
                <a:ea typeface="Lato"/>
                <a:cs typeface="Lato"/>
                <a:sym typeface="Lato"/>
              </a:rPr>
              <a:t>language skills</a:t>
            </a:r>
            <a:endParaRPr sz="2300" b="1">
              <a:solidFill>
                <a:schemeClr val="dk1"/>
              </a:solidFill>
              <a:highlight>
                <a:schemeClr val="lt1"/>
              </a:highlight>
              <a:latin typeface="Lato"/>
              <a:ea typeface="Lato"/>
              <a:cs typeface="Lato"/>
              <a:sym typeface="Lato"/>
            </a:endParaRPr>
          </a:p>
          <a:p>
            <a:pPr marL="457200" lvl="0" indent="-374650" algn="l" rtl="0">
              <a:spcBef>
                <a:spcPts val="0"/>
              </a:spcBef>
              <a:spcAft>
                <a:spcPts val="0"/>
              </a:spcAft>
              <a:buSzPts val="2300"/>
              <a:buFont typeface="Roboto"/>
              <a:buChar char="●"/>
            </a:pPr>
            <a:r>
              <a:rPr lang="en" sz="2300">
                <a:solidFill>
                  <a:schemeClr val="dk1"/>
                </a:solidFill>
                <a:highlight>
                  <a:schemeClr val="lt1"/>
                </a:highlight>
                <a:latin typeface="Lato"/>
                <a:ea typeface="Lato"/>
                <a:cs typeface="Lato"/>
                <a:sym typeface="Lato"/>
              </a:rPr>
              <a:t>Best way to develop and support </a:t>
            </a:r>
            <a:br>
              <a:rPr lang="en" sz="2300">
                <a:solidFill>
                  <a:schemeClr val="dk1"/>
                </a:solidFill>
                <a:highlight>
                  <a:schemeClr val="lt1"/>
                </a:highlight>
                <a:latin typeface="Lato"/>
                <a:ea typeface="Lato"/>
                <a:cs typeface="Lato"/>
                <a:sym typeface="Lato"/>
              </a:rPr>
            </a:br>
            <a:r>
              <a:rPr lang="en" sz="2300">
                <a:solidFill>
                  <a:schemeClr val="dk1"/>
                </a:solidFill>
                <a:highlight>
                  <a:schemeClr val="lt1"/>
                </a:highlight>
                <a:latin typeface="Lato"/>
                <a:ea typeface="Lato"/>
                <a:cs typeface="Lato"/>
                <a:sym typeface="Lato"/>
              </a:rPr>
              <a:t>children’s brains </a:t>
            </a:r>
            <a:endParaRPr sz="2300" b="1">
              <a:solidFill>
                <a:schemeClr val="dk1"/>
              </a:solidFill>
              <a:highlight>
                <a:schemeClr val="lt1"/>
              </a:highlight>
              <a:latin typeface="Lato"/>
              <a:ea typeface="Lato"/>
              <a:cs typeface="Lato"/>
              <a:sym typeface="Lato"/>
            </a:endParaRPr>
          </a:p>
          <a:p>
            <a:pPr marL="457200" lvl="0" indent="-374650" algn="l" rtl="0">
              <a:spcBef>
                <a:spcPts val="0"/>
              </a:spcBef>
              <a:spcAft>
                <a:spcPts val="0"/>
              </a:spcAft>
              <a:buSzPts val="2300"/>
              <a:buFont typeface="Lato"/>
              <a:buChar char="●"/>
            </a:pPr>
            <a:r>
              <a:rPr lang="en" sz="2300">
                <a:solidFill>
                  <a:schemeClr val="dk1"/>
                </a:solidFill>
                <a:highlight>
                  <a:schemeClr val="lt1"/>
                </a:highlight>
                <a:latin typeface="Lato"/>
                <a:ea typeface="Lato"/>
                <a:cs typeface="Lato"/>
                <a:sym typeface="Lato"/>
              </a:rPr>
              <a:t>Teaches children about the world around them, creating curious minds</a:t>
            </a:r>
            <a:endParaRPr sz="2300" b="1">
              <a:solidFill>
                <a:schemeClr val="dk1"/>
              </a:solidFill>
              <a:highlight>
                <a:schemeClr val="lt1"/>
              </a:highlight>
              <a:latin typeface="Lato"/>
              <a:ea typeface="Lato"/>
              <a:cs typeface="Lato"/>
              <a:sym typeface="Lato"/>
            </a:endParaRPr>
          </a:p>
          <a:p>
            <a:pPr marL="457200" lvl="0" indent="-374650" algn="l" rtl="0">
              <a:spcBef>
                <a:spcPts val="0"/>
              </a:spcBef>
              <a:spcAft>
                <a:spcPts val="0"/>
              </a:spcAft>
              <a:buSzPts val="2300"/>
              <a:buFont typeface="Lato"/>
              <a:buChar char="●"/>
            </a:pPr>
            <a:r>
              <a:rPr lang="en" sz="2300">
                <a:solidFill>
                  <a:schemeClr val="dk1"/>
                </a:solidFill>
                <a:highlight>
                  <a:schemeClr val="lt1"/>
                </a:highlight>
                <a:latin typeface="Lato"/>
                <a:ea typeface="Lato"/>
                <a:cs typeface="Lato"/>
                <a:sym typeface="Lato"/>
              </a:rPr>
              <a:t>Reading is fun!</a:t>
            </a:r>
            <a:endParaRPr sz="2100"/>
          </a:p>
        </p:txBody>
      </p:sp>
      <p:sp>
        <p:nvSpPr>
          <p:cNvPr id="72" name="Google Shape;72;g218fd2b7401_0_86"/>
          <p:cNvSpPr txBox="1">
            <a:spLocks noGrp="1"/>
          </p:cNvSpPr>
          <p:nvPr>
            <p:ph type="title"/>
          </p:nvPr>
        </p:nvSpPr>
        <p:spPr>
          <a:xfrm>
            <a:off x="457200" y="205988"/>
            <a:ext cx="7559700" cy="11694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rgbClr val="59A63F"/>
              </a:buClr>
              <a:buSzPts val="2400"/>
              <a:buFont typeface="Lato"/>
              <a:buNone/>
            </a:pPr>
            <a:r>
              <a:rPr lang="en" sz="3000" b="1">
                <a:solidFill>
                  <a:srgbClr val="59A63F"/>
                </a:solidFill>
                <a:latin typeface="Lato"/>
                <a:ea typeface="Lato"/>
                <a:cs typeface="Lato"/>
                <a:sym typeface="Lato"/>
              </a:rPr>
              <a:t>Benefits of Reading</a:t>
            </a:r>
            <a:endParaRPr sz="3000"/>
          </a:p>
        </p:txBody>
      </p:sp>
      <p:sp>
        <p:nvSpPr>
          <p:cNvPr id="73" name="Google Shape;73;g218fd2b7401_0_86"/>
          <p:cNvSpPr txBox="1">
            <a:spLocks noGrp="1"/>
          </p:cNvSpPr>
          <p:nvPr>
            <p:ph type="sldNum" idx="12"/>
          </p:nvPr>
        </p:nvSpPr>
        <p:spPr>
          <a:xfrm>
            <a:off x="4914900" y="3575447"/>
            <a:ext cx="1600200" cy="2055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pic>
        <p:nvPicPr>
          <p:cNvPr id="74" name="Google Shape;74;g218fd2b7401_0_86"/>
          <p:cNvPicPr preferRelativeResize="0"/>
          <p:nvPr/>
        </p:nvPicPr>
        <p:blipFill>
          <a:blip r:embed="rId3">
            <a:alphaModFix/>
          </a:blip>
          <a:stretch>
            <a:fillRect/>
          </a:stretch>
        </p:blipFill>
        <p:spPr>
          <a:xfrm>
            <a:off x="8016675" y="205987"/>
            <a:ext cx="1019344" cy="653138"/>
          </a:xfrm>
          <a:prstGeom prst="rect">
            <a:avLst/>
          </a:prstGeom>
          <a:noFill/>
          <a:ln>
            <a:noFill/>
          </a:ln>
        </p:spPr>
      </p:pic>
      <p:pic>
        <p:nvPicPr>
          <p:cNvPr id="75" name="Google Shape;75;g218fd2b7401_0_86"/>
          <p:cNvPicPr preferRelativeResize="0"/>
          <p:nvPr/>
        </p:nvPicPr>
        <p:blipFill rotWithShape="1">
          <a:blip r:embed="rId4">
            <a:alphaModFix/>
          </a:blip>
          <a:srcRect/>
          <a:stretch/>
        </p:blipFill>
        <p:spPr>
          <a:xfrm>
            <a:off x="6149375" y="1647613"/>
            <a:ext cx="2693525" cy="1655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218fd2b7401_0_175"/>
          <p:cNvSpPr txBox="1">
            <a:spLocks noGrp="1"/>
          </p:cNvSpPr>
          <p:nvPr>
            <p:ph type="body" idx="1"/>
          </p:nvPr>
        </p:nvSpPr>
        <p:spPr>
          <a:xfrm>
            <a:off x="457200" y="1182801"/>
            <a:ext cx="8458200" cy="3159600"/>
          </a:xfrm>
          <a:prstGeom prst="rect">
            <a:avLst/>
          </a:prstGeom>
          <a:noFill/>
          <a:ln>
            <a:noFill/>
          </a:ln>
        </p:spPr>
        <p:txBody>
          <a:bodyPr spcFirstLastPara="1" wrap="square" lIns="68575" tIns="34275" rIns="68575" bIns="34275" anchor="t" anchorCtr="0">
            <a:noAutofit/>
          </a:bodyPr>
          <a:lstStyle/>
          <a:p>
            <a:pPr marL="457200" lvl="0" indent="-374650" algn="l" rtl="0">
              <a:spcBef>
                <a:spcPts val="0"/>
              </a:spcBef>
              <a:spcAft>
                <a:spcPts val="0"/>
              </a:spcAft>
              <a:buSzPts val="2300"/>
              <a:buFont typeface="Lato"/>
              <a:buChar char="●"/>
            </a:pPr>
            <a:r>
              <a:rPr lang="en" sz="2300">
                <a:solidFill>
                  <a:schemeClr val="dk1"/>
                </a:solidFill>
                <a:latin typeface="Lato"/>
                <a:ea typeface="Lato"/>
                <a:cs typeface="Lato"/>
                <a:sym typeface="Lato"/>
              </a:rPr>
              <a:t>Holds head steady, sits in lap without support</a:t>
            </a:r>
            <a:endParaRPr sz="2300">
              <a:solidFill>
                <a:schemeClr val="dk1"/>
              </a:solidFill>
              <a:latin typeface="Lato"/>
              <a:ea typeface="Lato"/>
              <a:cs typeface="Lato"/>
              <a:sym typeface="Lato"/>
            </a:endParaRPr>
          </a:p>
          <a:p>
            <a:pPr marL="457200" lvl="0" indent="-374650" algn="l" rtl="0">
              <a:spcBef>
                <a:spcPts val="0"/>
              </a:spcBef>
              <a:spcAft>
                <a:spcPts val="0"/>
              </a:spcAft>
              <a:buSzPts val="2300"/>
              <a:buFont typeface="Lato"/>
              <a:buChar char="●"/>
            </a:pPr>
            <a:r>
              <a:rPr lang="en" sz="2300">
                <a:solidFill>
                  <a:schemeClr val="dk1"/>
                </a:solidFill>
                <a:latin typeface="Lato"/>
                <a:ea typeface="Lato"/>
                <a:cs typeface="Lato"/>
                <a:sym typeface="Lato"/>
              </a:rPr>
              <a:t>Pats picture to show interest</a:t>
            </a:r>
            <a:endParaRPr sz="2300">
              <a:solidFill>
                <a:schemeClr val="dk1"/>
              </a:solidFill>
              <a:latin typeface="Lato"/>
              <a:ea typeface="Lato"/>
              <a:cs typeface="Lato"/>
              <a:sym typeface="Lato"/>
            </a:endParaRPr>
          </a:p>
          <a:p>
            <a:pPr marL="457200" lvl="0" indent="-374650" algn="l" rtl="0">
              <a:spcBef>
                <a:spcPts val="0"/>
              </a:spcBef>
              <a:spcAft>
                <a:spcPts val="0"/>
              </a:spcAft>
              <a:buSzPts val="2300"/>
              <a:buFont typeface="Lato"/>
              <a:buChar char="●"/>
            </a:pPr>
            <a:r>
              <a:rPr lang="en" sz="2300">
                <a:solidFill>
                  <a:schemeClr val="dk1"/>
                </a:solidFill>
                <a:latin typeface="Lato"/>
                <a:ea typeface="Lato"/>
                <a:cs typeface="Lato"/>
                <a:sym typeface="Lato"/>
              </a:rPr>
              <a:t>Talk back and forth with your baby</a:t>
            </a:r>
            <a:endParaRPr sz="2300">
              <a:solidFill>
                <a:schemeClr val="dk1"/>
              </a:solidFill>
              <a:latin typeface="Lato"/>
              <a:ea typeface="Lato"/>
              <a:cs typeface="Lato"/>
              <a:sym typeface="Lato"/>
            </a:endParaRPr>
          </a:p>
          <a:p>
            <a:pPr marL="457200" lvl="0" indent="-374650" algn="l" rtl="0">
              <a:spcBef>
                <a:spcPts val="0"/>
              </a:spcBef>
              <a:spcAft>
                <a:spcPts val="0"/>
              </a:spcAft>
              <a:buSzPts val="2300"/>
              <a:buFont typeface="Lato"/>
              <a:buChar char="●"/>
            </a:pPr>
            <a:r>
              <a:rPr lang="en" sz="2300">
                <a:solidFill>
                  <a:schemeClr val="dk1"/>
                </a:solidFill>
                <a:latin typeface="Lato"/>
                <a:ea typeface="Lato"/>
                <a:cs typeface="Lato"/>
                <a:sym typeface="Lato"/>
              </a:rPr>
              <a:t>Puts book in mouth, drops, throws book</a:t>
            </a:r>
            <a:endParaRPr sz="2300">
              <a:solidFill>
                <a:schemeClr val="dk1"/>
              </a:solidFill>
              <a:latin typeface="Lato"/>
              <a:ea typeface="Lato"/>
              <a:cs typeface="Lato"/>
              <a:sym typeface="Lato"/>
            </a:endParaRPr>
          </a:p>
          <a:p>
            <a:pPr marL="457200" lvl="0" indent="-374650" algn="l" rtl="0">
              <a:spcBef>
                <a:spcPts val="0"/>
              </a:spcBef>
              <a:spcAft>
                <a:spcPts val="0"/>
              </a:spcAft>
              <a:buSzPts val="2300"/>
              <a:buFont typeface="Lato"/>
              <a:buChar char="●"/>
            </a:pPr>
            <a:r>
              <a:rPr lang="en" sz="2300">
                <a:solidFill>
                  <a:schemeClr val="dk1"/>
                </a:solidFill>
                <a:latin typeface="Lato"/>
                <a:ea typeface="Lato"/>
                <a:cs typeface="Lato"/>
                <a:sym typeface="Lato"/>
              </a:rPr>
              <a:t>Make eye contact cuddle, talk, sing</a:t>
            </a:r>
            <a:endParaRPr sz="2300">
              <a:solidFill>
                <a:schemeClr val="dk1"/>
              </a:solidFill>
              <a:latin typeface="Lato"/>
              <a:ea typeface="Lato"/>
              <a:cs typeface="Lato"/>
              <a:sym typeface="Lato"/>
            </a:endParaRPr>
          </a:p>
          <a:p>
            <a:pPr marL="457200" lvl="0" indent="-374650" algn="l" rtl="0">
              <a:spcBef>
                <a:spcPts val="0"/>
              </a:spcBef>
              <a:spcAft>
                <a:spcPts val="0"/>
              </a:spcAft>
              <a:buSzPts val="2300"/>
              <a:buFont typeface="Lato"/>
              <a:buChar char="●"/>
            </a:pPr>
            <a:r>
              <a:rPr lang="en" sz="2300">
                <a:solidFill>
                  <a:schemeClr val="dk1"/>
                </a:solidFill>
                <a:latin typeface="Lato"/>
                <a:ea typeface="Lato"/>
                <a:cs typeface="Lato"/>
                <a:sym typeface="Lato"/>
              </a:rPr>
              <a:t>Point at and name things: nose, ball, baby, dog, etc.  </a:t>
            </a:r>
            <a:endParaRPr sz="2300">
              <a:solidFill>
                <a:schemeClr val="dk1"/>
              </a:solidFill>
              <a:latin typeface="Lato"/>
              <a:ea typeface="Lato"/>
              <a:cs typeface="Lato"/>
              <a:sym typeface="Lato"/>
            </a:endParaRPr>
          </a:p>
          <a:p>
            <a:pPr marL="457200" lvl="0" indent="-374650" algn="l" rtl="0">
              <a:spcBef>
                <a:spcPts val="0"/>
              </a:spcBef>
              <a:spcAft>
                <a:spcPts val="0"/>
              </a:spcAft>
              <a:buSzPts val="2300"/>
              <a:buFont typeface="Lato"/>
              <a:buChar char="●"/>
            </a:pPr>
            <a:r>
              <a:rPr lang="en" sz="2300">
                <a:solidFill>
                  <a:schemeClr val="dk1"/>
                </a:solidFill>
                <a:latin typeface="Lato"/>
                <a:ea typeface="Lato"/>
                <a:cs typeface="Lato"/>
                <a:sym typeface="Lato"/>
              </a:rPr>
              <a:t>Choose books with pictures of baby faces, board and cloth books, rhymes</a:t>
            </a:r>
            <a:endParaRPr sz="2700"/>
          </a:p>
        </p:txBody>
      </p:sp>
      <p:sp>
        <p:nvSpPr>
          <p:cNvPr id="81" name="Google Shape;81;g218fd2b7401_0_175"/>
          <p:cNvSpPr txBox="1">
            <a:spLocks noGrp="1"/>
          </p:cNvSpPr>
          <p:nvPr>
            <p:ph type="title"/>
          </p:nvPr>
        </p:nvSpPr>
        <p:spPr>
          <a:xfrm>
            <a:off x="457200" y="205988"/>
            <a:ext cx="7559700" cy="11694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rgbClr val="59A63F"/>
              </a:buClr>
              <a:buSzPts val="2400"/>
              <a:buFont typeface="Lato"/>
              <a:buNone/>
            </a:pPr>
            <a:r>
              <a:rPr lang="en" sz="3000" b="1">
                <a:solidFill>
                  <a:srgbClr val="59A63F"/>
                </a:solidFill>
                <a:latin typeface="Lato"/>
                <a:ea typeface="Lato"/>
                <a:cs typeface="Lato"/>
                <a:sym typeface="Lato"/>
              </a:rPr>
              <a:t>0-12 months old</a:t>
            </a:r>
            <a:endParaRPr sz="3000"/>
          </a:p>
        </p:txBody>
      </p:sp>
      <p:pic>
        <p:nvPicPr>
          <p:cNvPr id="82" name="Google Shape;82;g218fd2b7401_0_175"/>
          <p:cNvPicPr preferRelativeResize="0"/>
          <p:nvPr/>
        </p:nvPicPr>
        <p:blipFill>
          <a:blip r:embed="rId3">
            <a:alphaModFix/>
          </a:blip>
          <a:stretch>
            <a:fillRect/>
          </a:stretch>
        </p:blipFill>
        <p:spPr>
          <a:xfrm>
            <a:off x="8016675" y="205987"/>
            <a:ext cx="1019344" cy="653138"/>
          </a:xfrm>
          <a:prstGeom prst="rect">
            <a:avLst/>
          </a:prstGeom>
          <a:noFill/>
          <a:ln>
            <a:noFill/>
          </a:ln>
        </p:spPr>
      </p:pic>
      <p:pic>
        <p:nvPicPr>
          <p:cNvPr id="83" name="Google Shape;83;g218fd2b7401_0_175"/>
          <p:cNvPicPr preferRelativeResize="0"/>
          <p:nvPr/>
        </p:nvPicPr>
        <p:blipFill rotWithShape="1">
          <a:blip r:embed="rId4">
            <a:alphaModFix/>
          </a:blip>
          <a:srcRect/>
          <a:stretch/>
        </p:blipFill>
        <p:spPr>
          <a:xfrm>
            <a:off x="6782625" y="1101950"/>
            <a:ext cx="1985600" cy="1985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218fd2b7401_0_185"/>
          <p:cNvSpPr txBox="1">
            <a:spLocks noGrp="1"/>
          </p:cNvSpPr>
          <p:nvPr>
            <p:ph type="body" idx="1"/>
          </p:nvPr>
        </p:nvSpPr>
        <p:spPr>
          <a:xfrm>
            <a:off x="457200" y="1200575"/>
            <a:ext cx="7172100" cy="3572400"/>
          </a:xfrm>
          <a:prstGeom prst="rect">
            <a:avLst/>
          </a:prstGeom>
          <a:noFill/>
          <a:ln>
            <a:noFill/>
          </a:ln>
        </p:spPr>
        <p:txBody>
          <a:bodyPr spcFirstLastPara="1" wrap="square" lIns="68575" tIns="34275" rIns="68575" bIns="34275" anchor="t" anchorCtr="0">
            <a:noAutofit/>
          </a:bodyPr>
          <a:lstStyle/>
          <a:p>
            <a:pPr marL="457200" lvl="0" indent="-374650" algn="l" rtl="0">
              <a:spcBef>
                <a:spcPts val="0"/>
              </a:spcBef>
              <a:spcAft>
                <a:spcPts val="0"/>
              </a:spcAft>
              <a:buSzPts val="2300"/>
              <a:buFont typeface="Lato"/>
              <a:buChar char="●"/>
            </a:pPr>
            <a:r>
              <a:rPr lang="en" sz="2300">
                <a:solidFill>
                  <a:schemeClr val="dk1"/>
                </a:solidFill>
                <a:latin typeface="Lato"/>
                <a:ea typeface="Lato"/>
                <a:cs typeface="Lato"/>
                <a:sym typeface="Lato"/>
              </a:rPr>
              <a:t>2-4 new words per day </a:t>
            </a:r>
            <a:endParaRPr sz="2300">
              <a:solidFill>
                <a:schemeClr val="dk1"/>
              </a:solidFill>
              <a:latin typeface="Lato"/>
              <a:ea typeface="Lato"/>
              <a:cs typeface="Lato"/>
              <a:sym typeface="Lato"/>
            </a:endParaRPr>
          </a:p>
          <a:p>
            <a:pPr marL="457200" lvl="0" indent="-374650" algn="l" rtl="0">
              <a:spcBef>
                <a:spcPts val="0"/>
              </a:spcBef>
              <a:spcAft>
                <a:spcPts val="0"/>
              </a:spcAft>
              <a:buSzPts val="2300"/>
              <a:buFont typeface="Lato"/>
              <a:buChar char="●"/>
            </a:pPr>
            <a:r>
              <a:rPr lang="en" sz="2300">
                <a:solidFill>
                  <a:schemeClr val="dk1"/>
                </a:solidFill>
                <a:latin typeface="Lato"/>
                <a:ea typeface="Lato"/>
                <a:cs typeface="Lato"/>
                <a:sym typeface="Lato"/>
              </a:rPr>
              <a:t>Names familiar objects</a:t>
            </a:r>
            <a:endParaRPr sz="2300">
              <a:solidFill>
                <a:schemeClr val="dk1"/>
              </a:solidFill>
              <a:latin typeface="Lato"/>
              <a:ea typeface="Lato"/>
              <a:cs typeface="Lato"/>
              <a:sym typeface="Lato"/>
            </a:endParaRPr>
          </a:p>
          <a:p>
            <a:pPr marL="457200" lvl="0" indent="-374650" algn="l" rtl="0">
              <a:spcBef>
                <a:spcPts val="0"/>
              </a:spcBef>
              <a:spcAft>
                <a:spcPts val="0"/>
              </a:spcAft>
              <a:buSzPts val="2300"/>
              <a:buFont typeface="Lato"/>
              <a:buChar char="●"/>
            </a:pPr>
            <a:r>
              <a:rPr lang="en" sz="2300">
                <a:solidFill>
                  <a:schemeClr val="dk1"/>
                </a:solidFill>
                <a:latin typeface="Lato"/>
                <a:ea typeface="Lato"/>
                <a:cs typeface="Lato"/>
                <a:sym typeface="Lato"/>
              </a:rPr>
              <a:t>Talk about the pictures</a:t>
            </a:r>
            <a:endParaRPr sz="2300">
              <a:solidFill>
                <a:schemeClr val="dk1"/>
              </a:solidFill>
              <a:latin typeface="Lato"/>
              <a:ea typeface="Lato"/>
              <a:cs typeface="Lato"/>
              <a:sym typeface="Lato"/>
            </a:endParaRPr>
          </a:p>
          <a:p>
            <a:pPr marL="457200" lvl="0" indent="-374650" algn="l" rtl="0">
              <a:spcBef>
                <a:spcPts val="0"/>
              </a:spcBef>
              <a:spcAft>
                <a:spcPts val="0"/>
              </a:spcAft>
              <a:buSzPts val="2300"/>
              <a:buFont typeface="Lato"/>
              <a:buChar char="●"/>
            </a:pPr>
            <a:r>
              <a:rPr lang="en" sz="2300">
                <a:solidFill>
                  <a:schemeClr val="dk1"/>
                </a:solidFill>
                <a:latin typeface="Lato"/>
                <a:ea typeface="Lato"/>
                <a:cs typeface="Lato"/>
                <a:sym typeface="Lato"/>
              </a:rPr>
              <a:t>Use books in daily routines</a:t>
            </a:r>
            <a:endParaRPr sz="2300">
              <a:solidFill>
                <a:schemeClr val="dk1"/>
              </a:solidFill>
              <a:latin typeface="Lato"/>
              <a:ea typeface="Lato"/>
              <a:cs typeface="Lato"/>
              <a:sym typeface="Lato"/>
            </a:endParaRPr>
          </a:p>
          <a:p>
            <a:pPr marL="457200" lvl="0" indent="-374650" algn="l" rtl="0">
              <a:spcBef>
                <a:spcPts val="0"/>
              </a:spcBef>
              <a:spcAft>
                <a:spcPts val="0"/>
              </a:spcAft>
              <a:buSzPts val="2300"/>
              <a:buFont typeface="Lato"/>
              <a:buChar char="●"/>
            </a:pPr>
            <a:r>
              <a:rPr lang="en" sz="2300">
                <a:solidFill>
                  <a:schemeClr val="dk1"/>
                </a:solidFill>
                <a:latin typeface="Lato"/>
                <a:ea typeface="Lato"/>
                <a:cs typeface="Lato"/>
                <a:sym typeface="Lato"/>
              </a:rPr>
              <a:t>Learns to turn paper pages, 2 to 3 pages at a time</a:t>
            </a:r>
            <a:endParaRPr sz="2300">
              <a:solidFill>
                <a:schemeClr val="dk1"/>
              </a:solidFill>
              <a:latin typeface="Lato"/>
              <a:ea typeface="Lato"/>
              <a:cs typeface="Lato"/>
              <a:sym typeface="Lato"/>
            </a:endParaRPr>
          </a:p>
          <a:p>
            <a:pPr marL="457200" lvl="0" indent="-374650" algn="l" rtl="0">
              <a:spcBef>
                <a:spcPts val="0"/>
              </a:spcBef>
              <a:spcAft>
                <a:spcPts val="0"/>
              </a:spcAft>
              <a:buSzPts val="2300"/>
              <a:buFont typeface="Lato"/>
              <a:buChar char="●"/>
            </a:pPr>
            <a:r>
              <a:rPr lang="en" sz="2300">
                <a:solidFill>
                  <a:schemeClr val="dk1"/>
                </a:solidFill>
                <a:latin typeface="Lato"/>
                <a:ea typeface="Lato"/>
                <a:cs typeface="Lato"/>
                <a:sym typeface="Lato"/>
              </a:rPr>
              <a:t>Completes sentences and rhymes in familiar stories</a:t>
            </a:r>
            <a:endParaRPr sz="2300">
              <a:solidFill>
                <a:schemeClr val="dk1"/>
              </a:solidFill>
              <a:latin typeface="Lato"/>
              <a:ea typeface="Lato"/>
              <a:cs typeface="Lato"/>
              <a:sym typeface="Lato"/>
            </a:endParaRPr>
          </a:p>
          <a:p>
            <a:pPr marL="457200" lvl="0" indent="-374650" algn="l" rtl="0">
              <a:spcBef>
                <a:spcPts val="0"/>
              </a:spcBef>
              <a:spcAft>
                <a:spcPts val="0"/>
              </a:spcAft>
              <a:buSzPts val="2300"/>
              <a:buFont typeface="Lato"/>
              <a:buChar char="●"/>
            </a:pPr>
            <a:r>
              <a:rPr lang="en" sz="2300">
                <a:solidFill>
                  <a:schemeClr val="dk1"/>
                </a:solidFill>
                <a:latin typeface="Lato"/>
                <a:ea typeface="Lato"/>
                <a:cs typeface="Lato"/>
                <a:sym typeface="Lato"/>
              </a:rPr>
              <a:t>Wants to read the same book again and again</a:t>
            </a:r>
            <a:endParaRPr sz="2300">
              <a:solidFill>
                <a:schemeClr val="dk1"/>
              </a:solidFill>
              <a:latin typeface="Lato"/>
              <a:ea typeface="Lato"/>
              <a:cs typeface="Lato"/>
              <a:sym typeface="Lato"/>
            </a:endParaRPr>
          </a:p>
          <a:p>
            <a:pPr marL="457200" lvl="0" indent="-374650" algn="l" rtl="0">
              <a:spcBef>
                <a:spcPts val="0"/>
              </a:spcBef>
              <a:spcAft>
                <a:spcPts val="0"/>
              </a:spcAft>
              <a:buSzPts val="2300"/>
              <a:buFont typeface="Lato"/>
              <a:buChar char="●"/>
            </a:pPr>
            <a:r>
              <a:rPr lang="en" sz="2300">
                <a:solidFill>
                  <a:schemeClr val="dk1"/>
                </a:solidFill>
                <a:latin typeface="Lato"/>
                <a:ea typeface="Lato"/>
                <a:cs typeface="Lato"/>
                <a:sym typeface="Lato"/>
              </a:rPr>
              <a:t>Enjoys rhyming books; picture books that tell stories; search and finds</a:t>
            </a:r>
            <a:endParaRPr sz="2700"/>
          </a:p>
        </p:txBody>
      </p:sp>
      <p:sp>
        <p:nvSpPr>
          <p:cNvPr id="89" name="Google Shape;89;g218fd2b7401_0_185"/>
          <p:cNvSpPr txBox="1">
            <a:spLocks noGrp="1"/>
          </p:cNvSpPr>
          <p:nvPr>
            <p:ph type="title"/>
          </p:nvPr>
        </p:nvSpPr>
        <p:spPr>
          <a:xfrm>
            <a:off x="457200" y="205988"/>
            <a:ext cx="7559700" cy="11694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rgbClr val="59A63F"/>
              </a:buClr>
              <a:buSzPts val="2400"/>
              <a:buFont typeface="Lato"/>
              <a:buNone/>
            </a:pPr>
            <a:r>
              <a:rPr lang="en" sz="3000" b="1">
                <a:solidFill>
                  <a:srgbClr val="59A63F"/>
                </a:solidFill>
                <a:latin typeface="Lato"/>
                <a:ea typeface="Lato"/>
                <a:cs typeface="Lato"/>
                <a:sym typeface="Lato"/>
              </a:rPr>
              <a:t>1-3 years old</a:t>
            </a:r>
            <a:endParaRPr sz="3000"/>
          </a:p>
        </p:txBody>
      </p:sp>
      <p:pic>
        <p:nvPicPr>
          <p:cNvPr id="90" name="Google Shape;90;g218fd2b7401_0_185"/>
          <p:cNvPicPr preferRelativeResize="0"/>
          <p:nvPr/>
        </p:nvPicPr>
        <p:blipFill>
          <a:blip r:embed="rId3">
            <a:alphaModFix/>
          </a:blip>
          <a:stretch>
            <a:fillRect/>
          </a:stretch>
        </p:blipFill>
        <p:spPr>
          <a:xfrm>
            <a:off x="8016675" y="205987"/>
            <a:ext cx="1019344" cy="653138"/>
          </a:xfrm>
          <a:prstGeom prst="rect">
            <a:avLst/>
          </a:prstGeom>
          <a:noFill/>
          <a:ln>
            <a:noFill/>
          </a:ln>
        </p:spPr>
      </p:pic>
      <p:pic>
        <p:nvPicPr>
          <p:cNvPr id="91" name="Google Shape;91;g218fd2b7401_0_185"/>
          <p:cNvPicPr preferRelativeResize="0"/>
          <p:nvPr/>
        </p:nvPicPr>
        <p:blipFill rotWithShape="1">
          <a:blip r:embed="rId4">
            <a:alphaModFix/>
          </a:blip>
          <a:srcRect/>
          <a:stretch/>
        </p:blipFill>
        <p:spPr>
          <a:xfrm>
            <a:off x="5369250" y="453450"/>
            <a:ext cx="2260050" cy="2260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218fd2b7401_0_193"/>
          <p:cNvSpPr txBox="1">
            <a:spLocks noGrp="1"/>
          </p:cNvSpPr>
          <p:nvPr>
            <p:ph type="body" idx="1"/>
          </p:nvPr>
        </p:nvSpPr>
        <p:spPr>
          <a:xfrm>
            <a:off x="457200" y="1148025"/>
            <a:ext cx="8458200" cy="3624900"/>
          </a:xfrm>
          <a:prstGeom prst="rect">
            <a:avLst/>
          </a:prstGeom>
          <a:noFill/>
          <a:ln>
            <a:noFill/>
          </a:ln>
        </p:spPr>
        <p:txBody>
          <a:bodyPr spcFirstLastPara="1" wrap="square" lIns="68575" tIns="34275" rIns="68575" bIns="34275" anchor="t" anchorCtr="0">
            <a:noAutofit/>
          </a:bodyPr>
          <a:lstStyle/>
          <a:p>
            <a:pPr marL="457200" lvl="0" indent="-368300" algn="l" rtl="0">
              <a:spcBef>
                <a:spcPts val="0"/>
              </a:spcBef>
              <a:spcAft>
                <a:spcPts val="0"/>
              </a:spcAft>
              <a:buSzPts val="2200"/>
              <a:buFont typeface="Lato"/>
              <a:buChar char="●"/>
            </a:pPr>
            <a:r>
              <a:rPr lang="en" sz="2200">
                <a:solidFill>
                  <a:schemeClr val="dk1"/>
                </a:solidFill>
                <a:latin typeface="Lato"/>
                <a:ea typeface="Lato"/>
                <a:cs typeface="Lato"/>
                <a:sym typeface="Lato"/>
              </a:rPr>
              <a:t>Sits still for longer stories</a:t>
            </a:r>
            <a:endParaRPr sz="2200">
              <a:solidFill>
                <a:schemeClr val="dk1"/>
              </a:solidFill>
              <a:latin typeface="Lato"/>
              <a:ea typeface="Lato"/>
              <a:cs typeface="Lato"/>
              <a:sym typeface="Lato"/>
            </a:endParaRPr>
          </a:p>
          <a:p>
            <a:pPr marL="457200" lvl="0" indent="-368300" algn="l" rtl="0">
              <a:spcBef>
                <a:spcPts val="0"/>
              </a:spcBef>
              <a:spcAft>
                <a:spcPts val="0"/>
              </a:spcAft>
              <a:buSzPts val="2200"/>
              <a:buFont typeface="Lato"/>
              <a:buChar char="●"/>
            </a:pPr>
            <a:r>
              <a:rPr lang="en" sz="2200">
                <a:solidFill>
                  <a:schemeClr val="dk1"/>
                </a:solidFill>
                <a:latin typeface="Lato"/>
                <a:ea typeface="Lato"/>
                <a:cs typeface="Lato"/>
                <a:sym typeface="Lato"/>
              </a:rPr>
              <a:t>Scribbles and draws</a:t>
            </a:r>
            <a:endParaRPr sz="2200">
              <a:solidFill>
                <a:schemeClr val="dk1"/>
              </a:solidFill>
              <a:latin typeface="Lato"/>
              <a:ea typeface="Lato"/>
              <a:cs typeface="Lato"/>
              <a:sym typeface="Lato"/>
            </a:endParaRPr>
          </a:p>
          <a:p>
            <a:pPr marL="457200" lvl="0" indent="-368300" algn="l" rtl="0">
              <a:spcBef>
                <a:spcPts val="0"/>
              </a:spcBef>
              <a:spcAft>
                <a:spcPts val="0"/>
              </a:spcAft>
              <a:buSzPts val="2200"/>
              <a:buFont typeface="Lato"/>
              <a:buChar char="●"/>
            </a:pPr>
            <a:r>
              <a:rPr lang="en" sz="2200">
                <a:solidFill>
                  <a:schemeClr val="dk1"/>
                </a:solidFill>
                <a:latin typeface="Lato"/>
                <a:ea typeface="Lato"/>
                <a:cs typeface="Lato"/>
                <a:sym typeface="Lato"/>
              </a:rPr>
              <a:t>Moves toward letter recognition</a:t>
            </a:r>
            <a:endParaRPr sz="2200">
              <a:solidFill>
                <a:schemeClr val="dk1"/>
              </a:solidFill>
              <a:latin typeface="Lato"/>
              <a:ea typeface="Lato"/>
              <a:cs typeface="Lato"/>
              <a:sym typeface="Lato"/>
            </a:endParaRPr>
          </a:p>
          <a:p>
            <a:pPr marL="457200" lvl="0" indent="-368300" algn="l" rtl="0">
              <a:spcBef>
                <a:spcPts val="0"/>
              </a:spcBef>
              <a:spcAft>
                <a:spcPts val="0"/>
              </a:spcAft>
              <a:buSzPts val="2200"/>
              <a:buFont typeface="Lato"/>
              <a:buChar char="●"/>
            </a:pPr>
            <a:r>
              <a:rPr lang="en" sz="2200">
                <a:solidFill>
                  <a:schemeClr val="dk1"/>
                </a:solidFill>
                <a:latin typeface="Lato"/>
                <a:ea typeface="Lato"/>
                <a:cs typeface="Lato"/>
                <a:sym typeface="Lato"/>
              </a:rPr>
              <a:t>Begins to detect rhymes </a:t>
            </a:r>
            <a:endParaRPr sz="2200">
              <a:solidFill>
                <a:schemeClr val="dk1"/>
              </a:solidFill>
              <a:latin typeface="Lato"/>
              <a:ea typeface="Lato"/>
              <a:cs typeface="Lato"/>
              <a:sym typeface="Lato"/>
            </a:endParaRPr>
          </a:p>
          <a:p>
            <a:pPr marL="457200" lvl="0" indent="-368300" algn="l" rtl="0">
              <a:spcBef>
                <a:spcPts val="0"/>
              </a:spcBef>
              <a:spcAft>
                <a:spcPts val="0"/>
              </a:spcAft>
              <a:buSzPts val="2200"/>
              <a:buFont typeface="Lato"/>
              <a:buChar char="●"/>
            </a:pPr>
            <a:r>
              <a:rPr lang="en" sz="2200">
                <a:solidFill>
                  <a:schemeClr val="dk1"/>
                </a:solidFill>
                <a:latin typeface="Lato"/>
                <a:ea typeface="Lato"/>
                <a:cs typeface="Lato"/>
                <a:sym typeface="Lato"/>
              </a:rPr>
              <a:t>Pretends to read to dolls and stuffed animals</a:t>
            </a:r>
            <a:endParaRPr sz="2200">
              <a:solidFill>
                <a:schemeClr val="dk1"/>
              </a:solidFill>
              <a:latin typeface="Lato"/>
              <a:ea typeface="Lato"/>
              <a:cs typeface="Lato"/>
              <a:sym typeface="Lato"/>
            </a:endParaRPr>
          </a:p>
          <a:p>
            <a:pPr marL="457200" lvl="0" indent="-368300" algn="l" rtl="0">
              <a:spcBef>
                <a:spcPts val="0"/>
              </a:spcBef>
              <a:spcAft>
                <a:spcPts val="0"/>
              </a:spcAft>
              <a:buSzPts val="2200"/>
              <a:buFont typeface="Lato"/>
              <a:buChar char="●"/>
            </a:pPr>
            <a:r>
              <a:rPr lang="en" sz="2200">
                <a:solidFill>
                  <a:schemeClr val="dk1"/>
                </a:solidFill>
                <a:latin typeface="Lato"/>
                <a:ea typeface="Lato"/>
                <a:cs typeface="Lato"/>
                <a:sym typeface="Lato"/>
              </a:rPr>
              <a:t>Ask “What happens next?” in familiar stories </a:t>
            </a:r>
            <a:endParaRPr sz="2200">
              <a:solidFill>
                <a:schemeClr val="dk1"/>
              </a:solidFill>
              <a:latin typeface="Lato"/>
              <a:ea typeface="Lato"/>
              <a:cs typeface="Lato"/>
              <a:sym typeface="Lato"/>
            </a:endParaRPr>
          </a:p>
          <a:p>
            <a:pPr marL="457200" lvl="0" indent="-368300" algn="l" rtl="0">
              <a:spcBef>
                <a:spcPts val="0"/>
              </a:spcBef>
              <a:spcAft>
                <a:spcPts val="0"/>
              </a:spcAft>
              <a:buSzPts val="2200"/>
              <a:buFont typeface="Lato"/>
              <a:buChar char="●"/>
            </a:pPr>
            <a:r>
              <a:rPr lang="en" sz="2200">
                <a:solidFill>
                  <a:schemeClr val="dk1"/>
                </a:solidFill>
                <a:latin typeface="Lato"/>
                <a:ea typeface="Lato"/>
                <a:cs typeface="Lato"/>
                <a:sym typeface="Lato"/>
              </a:rPr>
              <a:t>Makes up stories about the pictures</a:t>
            </a:r>
            <a:endParaRPr sz="2200">
              <a:solidFill>
                <a:schemeClr val="dk1"/>
              </a:solidFill>
              <a:latin typeface="Lato"/>
              <a:ea typeface="Lato"/>
              <a:cs typeface="Lato"/>
              <a:sym typeface="Lato"/>
            </a:endParaRPr>
          </a:p>
          <a:p>
            <a:pPr marL="457200" lvl="0" indent="-368300" algn="l" rtl="0">
              <a:spcBef>
                <a:spcPts val="0"/>
              </a:spcBef>
              <a:spcAft>
                <a:spcPts val="0"/>
              </a:spcAft>
              <a:buSzPts val="2200"/>
              <a:buFont typeface="Lato"/>
              <a:buChar char="●"/>
            </a:pPr>
            <a:r>
              <a:rPr lang="en" sz="2200">
                <a:solidFill>
                  <a:schemeClr val="dk1"/>
                </a:solidFill>
                <a:latin typeface="Lato"/>
                <a:ea typeface="Lato"/>
                <a:cs typeface="Lato"/>
                <a:sym typeface="Lato"/>
              </a:rPr>
              <a:t>Enjoys picture books that tell longer stories; </a:t>
            </a:r>
            <a:br>
              <a:rPr lang="en" sz="2200">
                <a:solidFill>
                  <a:schemeClr val="dk1"/>
                </a:solidFill>
                <a:latin typeface="Lato"/>
                <a:ea typeface="Lato"/>
                <a:cs typeface="Lato"/>
                <a:sym typeface="Lato"/>
              </a:rPr>
            </a:br>
            <a:r>
              <a:rPr lang="en" sz="2200">
                <a:solidFill>
                  <a:schemeClr val="dk1"/>
                </a:solidFill>
                <a:latin typeface="Lato"/>
                <a:ea typeface="Lato"/>
                <a:cs typeface="Lato"/>
                <a:sym typeface="Lato"/>
              </a:rPr>
              <a:t>counting and alphabet books</a:t>
            </a:r>
            <a:endParaRPr sz="2600"/>
          </a:p>
        </p:txBody>
      </p:sp>
      <p:sp>
        <p:nvSpPr>
          <p:cNvPr id="97" name="Google Shape;97;g218fd2b7401_0_193"/>
          <p:cNvSpPr txBox="1">
            <a:spLocks noGrp="1"/>
          </p:cNvSpPr>
          <p:nvPr>
            <p:ph type="title"/>
          </p:nvPr>
        </p:nvSpPr>
        <p:spPr>
          <a:xfrm>
            <a:off x="457200" y="205988"/>
            <a:ext cx="7559700" cy="11694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rgbClr val="59A63F"/>
              </a:buClr>
              <a:buSzPts val="2400"/>
              <a:buFont typeface="Lato"/>
              <a:buNone/>
            </a:pPr>
            <a:r>
              <a:rPr lang="en" sz="3000" b="1">
                <a:solidFill>
                  <a:srgbClr val="59A63F"/>
                </a:solidFill>
                <a:latin typeface="Lato"/>
                <a:ea typeface="Lato"/>
                <a:cs typeface="Lato"/>
                <a:sym typeface="Lato"/>
              </a:rPr>
              <a:t>3-4 years old</a:t>
            </a:r>
            <a:endParaRPr sz="3000"/>
          </a:p>
        </p:txBody>
      </p:sp>
      <p:pic>
        <p:nvPicPr>
          <p:cNvPr id="98" name="Google Shape;98;g218fd2b7401_0_193"/>
          <p:cNvPicPr preferRelativeResize="0"/>
          <p:nvPr/>
        </p:nvPicPr>
        <p:blipFill>
          <a:blip r:embed="rId3">
            <a:alphaModFix/>
          </a:blip>
          <a:stretch>
            <a:fillRect/>
          </a:stretch>
        </p:blipFill>
        <p:spPr>
          <a:xfrm>
            <a:off x="8016675" y="205987"/>
            <a:ext cx="1019344" cy="653138"/>
          </a:xfrm>
          <a:prstGeom prst="rect">
            <a:avLst/>
          </a:prstGeom>
          <a:noFill/>
          <a:ln>
            <a:noFill/>
          </a:ln>
        </p:spPr>
      </p:pic>
      <p:pic>
        <p:nvPicPr>
          <p:cNvPr id="99" name="Google Shape;99;g218fd2b7401_0_193"/>
          <p:cNvPicPr preferRelativeResize="0"/>
          <p:nvPr/>
        </p:nvPicPr>
        <p:blipFill rotWithShape="1">
          <a:blip r:embed="rId4">
            <a:alphaModFix/>
          </a:blip>
          <a:srcRect/>
          <a:stretch/>
        </p:blipFill>
        <p:spPr>
          <a:xfrm>
            <a:off x="6567825" y="1863488"/>
            <a:ext cx="2468201" cy="2193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18fd2b7401_0_201"/>
          <p:cNvSpPr txBox="1">
            <a:spLocks noGrp="1"/>
          </p:cNvSpPr>
          <p:nvPr>
            <p:ph type="title"/>
          </p:nvPr>
        </p:nvSpPr>
        <p:spPr>
          <a:xfrm>
            <a:off x="457200" y="205988"/>
            <a:ext cx="7559700" cy="11694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rgbClr val="59A63F"/>
              </a:buClr>
              <a:buSzPts val="2400"/>
              <a:buFont typeface="Lato"/>
              <a:buNone/>
            </a:pPr>
            <a:r>
              <a:rPr lang="en" sz="3000" b="1">
                <a:solidFill>
                  <a:srgbClr val="59A63F"/>
                </a:solidFill>
                <a:latin typeface="Lato"/>
                <a:ea typeface="Lato"/>
                <a:cs typeface="Lato"/>
                <a:sym typeface="Lato"/>
              </a:rPr>
              <a:t>5-6 year old</a:t>
            </a:r>
            <a:endParaRPr sz="3000"/>
          </a:p>
        </p:txBody>
      </p:sp>
      <p:pic>
        <p:nvPicPr>
          <p:cNvPr id="105" name="Google Shape;105;g218fd2b7401_0_201"/>
          <p:cNvPicPr preferRelativeResize="0"/>
          <p:nvPr/>
        </p:nvPicPr>
        <p:blipFill>
          <a:blip r:embed="rId3">
            <a:alphaModFix/>
          </a:blip>
          <a:stretch>
            <a:fillRect/>
          </a:stretch>
        </p:blipFill>
        <p:spPr>
          <a:xfrm>
            <a:off x="8016675" y="205987"/>
            <a:ext cx="1019344" cy="653138"/>
          </a:xfrm>
          <a:prstGeom prst="rect">
            <a:avLst/>
          </a:prstGeom>
          <a:noFill/>
          <a:ln>
            <a:noFill/>
          </a:ln>
        </p:spPr>
      </p:pic>
      <p:sp>
        <p:nvSpPr>
          <p:cNvPr id="106" name="Google Shape;106;g218fd2b7401_0_201"/>
          <p:cNvSpPr txBox="1">
            <a:spLocks noGrp="1"/>
          </p:cNvSpPr>
          <p:nvPr>
            <p:ph type="body" idx="1"/>
          </p:nvPr>
        </p:nvSpPr>
        <p:spPr>
          <a:xfrm>
            <a:off x="457200" y="1241600"/>
            <a:ext cx="6219900" cy="3531600"/>
          </a:xfrm>
          <a:prstGeom prst="rect">
            <a:avLst/>
          </a:prstGeom>
          <a:noFill/>
          <a:ln>
            <a:noFill/>
          </a:ln>
        </p:spPr>
        <p:txBody>
          <a:bodyPr spcFirstLastPara="1" wrap="square" lIns="68575" tIns="34275" rIns="68575" bIns="34275" anchor="t" anchorCtr="0">
            <a:noAutofit/>
          </a:bodyPr>
          <a:lstStyle/>
          <a:p>
            <a:pPr marL="457200" lvl="0" indent="-374650" algn="l" rtl="0">
              <a:spcBef>
                <a:spcPts val="0"/>
              </a:spcBef>
              <a:spcAft>
                <a:spcPts val="0"/>
              </a:spcAft>
              <a:buSzPts val="2300"/>
              <a:buFont typeface="Lato"/>
              <a:buChar char="●"/>
            </a:pPr>
            <a:r>
              <a:rPr lang="en" sz="2300">
                <a:solidFill>
                  <a:schemeClr val="dk1"/>
                </a:solidFill>
                <a:latin typeface="Lato"/>
                <a:ea typeface="Lato"/>
                <a:cs typeface="Lato"/>
                <a:sym typeface="Lato"/>
              </a:rPr>
              <a:t>Can listen longer</a:t>
            </a:r>
            <a:endParaRPr sz="2300">
              <a:solidFill>
                <a:schemeClr val="dk1"/>
              </a:solidFill>
              <a:latin typeface="Lato"/>
              <a:ea typeface="Lato"/>
              <a:cs typeface="Lato"/>
              <a:sym typeface="Lato"/>
            </a:endParaRPr>
          </a:p>
          <a:p>
            <a:pPr marL="457200" lvl="0" indent="-374650" algn="l" rtl="0">
              <a:spcBef>
                <a:spcPts val="0"/>
              </a:spcBef>
              <a:spcAft>
                <a:spcPts val="0"/>
              </a:spcAft>
              <a:buSzPts val="2300"/>
              <a:buFont typeface="Lato"/>
              <a:buChar char="●"/>
            </a:pPr>
            <a:r>
              <a:rPr lang="en" sz="2300">
                <a:solidFill>
                  <a:schemeClr val="dk1"/>
                </a:solidFill>
                <a:latin typeface="Lato"/>
                <a:ea typeface="Lato"/>
                <a:cs typeface="Lato"/>
                <a:sym typeface="Lato"/>
              </a:rPr>
              <a:t>Recognizes numbers, letters</a:t>
            </a:r>
            <a:endParaRPr sz="2300">
              <a:solidFill>
                <a:schemeClr val="dk1"/>
              </a:solidFill>
              <a:latin typeface="Lato"/>
              <a:ea typeface="Lato"/>
              <a:cs typeface="Lato"/>
              <a:sym typeface="Lato"/>
            </a:endParaRPr>
          </a:p>
          <a:p>
            <a:pPr marL="457200" lvl="0" indent="-374650" algn="l" rtl="0">
              <a:spcBef>
                <a:spcPts val="0"/>
              </a:spcBef>
              <a:spcAft>
                <a:spcPts val="0"/>
              </a:spcAft>
              <a:buSzPts val="2300"/>
              <a:buFont typeface="Lato"/>
              <a:buChar char="●"/>
            </a:pPr>
            <a:r>
              <a:rPr lang="en" sz="2300">
                <a:solidFill>
                  <a:schemeClr val="dk1"/>
                </a:solidFill>
                <a:latin typeface="Lato"/>
                <a:ea typeface="Lato"/>
                <a:cs typeface="Lato"/>
                <a:sym typeface="Lato"/>
              </a:rPr>
              <a:t>Relate the story to your child’s own experiences</a:t>
            </a:r>
            <a:endParaRPr sz="2300">
              <a:solidFill>
                <a:schemeClr val="dk1"/>
              </a:solidFill>
              <a:latin typeface="Lato"/>
              <a:ea typeface="Lato"/>
              <a:cs typeface="Lato"/>
              <a:sym typeface="Lato"/>
            </a:endParaRPr>
          </a:p>
          <a:p>
            <a:pPr marL="457200" lvl="0" indent="-374650" algn="l" rtl="0">
              <a:spcBef>
                <a:spcPts val="0"/>
              </a:spcBef>
              <a:spcAft>
                <a:spcPts val="0"/>
              </a:spcAft>
              <a:buSzPts val="2300"/>
              <a:buFont typeface="Lato"/>
              <a:buChar char="●"/>
            </a:pPr>
            <a:r>
              <a:rPr lang="en" sz="2300">
                <a:solidFill>
                  <a:schemeClr val="dk1"/>
                </a:solidFill>
                <a:latin typeface="Lato"/>
                <a:ea typeface="Lato"/>
                <a:cs typeface="Lato"/>
                <a:sym typeface="Lato"/>
              </a:rPr>
              <a:t>Ask your child to tell the story</a:t>
            </a:r>
            <a:endParaRPr sz="2300">
              <a:solidFill>
                <a:schemeClr val="dk1"/>
              </a:solidFill>
              <a:latin typeface="Lato"/>
              <a:ea typeface="Lato"/>
              <a:cs typeface="Lato"/>
              <a:sym typeface="Lato"/>
            </a:endParaRPr>
          </a:p>
          <a:p>
            <a:pPr marL="457200" lvl="0" indent="-374650" algn="l" rtl="0">
              <a:spcBef>
                <a:spcPts val="0"/>
              </a:spcBef>
              <a:spcAft>
                <a:spcPts val="0"/>
              </a:spcAft>
              <a:buSzPts val="2300"/>
              <a:buFont typeface="Lato"/>
              <a:buChar char="●"/>
            </a:pPr>
            <a:r>
              <a:rPr lang="en" sz="2300">
                <a:solidFill>
                  <a:schemeClr val="dk1"/>
                </a:solidFill>
                <a:latin typeface="Lato"/>
                <a:ea typeface="Lato"/>
                <a:cs typeface="Lato"/>
                <a:sym typeface="Lato"/>
              </a:rPr>
              <a:t>Encourage writing, drawing</a:t>
            </a:r>
            <a:endParaRPr sz="2300">
              <a:solidFill>
                <a:schemeClr val="dk1"/>
              </a:solidFill>
              <a:latin typeface="Lato"/>
              <a:ea typeface="Lato"/>
              <a:cs typeface="Lato"/>
              <a:sym typeface="Lato"/>
            </a:endParaRPr>
          </a:p>
          <a:p>
            <a:pPr marL="457200" lvl="0" indent="-374650" algn="l" rtl="0">
              <a:spcBef>
                <a:spcPts val="0"/>
              </a:spcBef>
              <a:spcAft>
                <a:spcPts val="0"/>
              </a:spcAft>
              <a:buSzPts val="2300"/>
              <a:buFont typeface="Lato"/>
              <a:buChar char="●"/>
            </a:pPr>
            <a:r>
              <a:rPr lang="en" sz="2300">
                <a:solidFill>
                  <a:schemeClr val="dk1"/>
                </a:solidFill>
                <a:latin typeface="Lato"/>
                <a:ea typeface="Lato"/>
                <a:cs typeface="Lato"/>
                <a:sym typeface="Lato"/>
              </a:rPr>
              <a:t>Point out the letters in your child’s name</a:t>
            </a:r>
            <a:endParaRPr sz="2300">
              <a:solidFill>
                <a:schemeClr val="dk1"/>
              </a:solidFill>
              <a:latin typeface="Lato"/>
              <a:ea typeface="Lato"/>
              <a:cs typeface="Lato"/>
              <a:sym typeface="Lato"/>
            </a:endParaRPr>
          </a:p>
          <a:p>
            <a:pPr marL="457200" lvl="0" indent="-374650" algn="l" rtl="0">
              <a:spcBef>
                <a:spcPts val="0"/>
              </a:spcBef>
              <a:spcAft>
                <a:spcPts val="0"/>
              </a:spcAft>
              <a:buSzPts val="2300"/>
              <a:buFont typeface="Lato"/>
              <a:buChar char="●"/>
            </a:pPr>
            <a:r>
              <a:rPr lang="en" sz="2300">
                <a:solidFill>
                  <a:schemeClr val="dk1"/>
                </a:solidFill>
                <a:latin typeface="Lato"/>
                <a:ea typeface="Lato"/>
                <a:cs typeface="Lato"/>
                <a:sym typeface="Lato"/>
              </a:rPr>
              <a:t>Enjoys fairy tales and legends; books with </a:t>
            </a:r>
            <a:br>
              <a:rPr lang="en" sz="2300">
                <a:solidFill>
                  <a:schemeClr val="dk1"/>
                </a:solidFill>
                <a:latin typeface="Lato"/>
                <a:ea typeface="Lato"/>
                <a:cs typeface="Lato"/>
                <a:sym typeface="Lato"/>
              </a:rPr>
            </a:br>
            <a:r>
              <a:rPr lang="en" sz="2300">
                <a:solidFill>
                  <a:schemeClr val="dk1"/>
                </a:solidFill>
                <a:latin typeface="Lato"/>
                <a:ea typeface="Lato"/>
                <a:cs typeface="Lato"/>
                <a:sym typeface="Lato"/>
              </a:rPr>
              <a:t>longer stories</a:t>
            </a:r>
            <a:endParaRPr sz="2700"/>
          </a:p>
        </p:txBody>
      </p:sp>
      <p:pic>
        <p:nvPicPr>
          <p:cNvPr id="107" name="Google Shape;107;g218fd2b7401_0_201"/>
          <p:cNvPicPr preferRelativeResize="0"/>
          <p:nvPr/>
        </p:nvPicPr>
        <p:blipFill rotWithShape="1">
          <a:blip r:embed="rId4">
            <a:alphaModFix/>
          </a:blip>
          <a:srcRect/>
          <a:stretch/>
        </p:blipFill>
        <p:spPr>
          <a:xfrm>
            <a:off x="6611575" y="1507850"/>
            <a:ext cx="2181199" cy="2532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218fd2b7401_0_209"/>
          <p:cNvSpPr txBox="1">
            <a:spLocks noGrp="1"/>
          </p:cNvSpPr>
          <p:nvPr>
            <p:ph type="title"/>
          </p:nvPr>
        </p:nvSpPr>
        <p:spPr>
          <a:xfrm>
            <a:off x="457200" y="205988"/>
            <a:ext cx="7559700" cy="11694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rgbClr val="59A63F"/>
              </a:buClr>
              <a:buSzPts val="2400"/>
              <a:buFont typeface="Lato"/>
              <a:buNone/>
            </a:pPr>
            <a:r>
              <a:rPr lang="en" sz="3000" b="1">
                <a:solidFill>
                  <a:srgbClr val="59A63F"/>
                </a:solidFill>
                <a:latin typeface="Lato"/>
                <a:ea typeface="Lato"/>
                <a:cs typeface="Lato"/>
                <a:sym typeface="Lato"/>
              </a:rPr>
              <a:t>Keeping their Interest</a:t>
            </a:r>
            <a:endParaRPr sz="3000"/>
          </a:p>
        </p:txBody>
      </p:sp>
      <p:pic>
        <p:nvPicPr>
          <p:cNvPr id="113" name="Google Shape;113;g218fd2b7401_0_209"/>
          <p:cNvPicPr preferRelativeResize="0"/>
          <p:nvPr/>
        </p:nvPicPr>
        <p:blipFill>
          <a:blip r:embed="rId3">
            <a:alphaModFix/>
          </a:blip>
          <a:stretch>
            <a:fillRect/>
          </a:stretch>
        </p:blipFill>
        <p:spPr>
          <a:xfrm>
            <a:off x="8016675" y="205987"/>
            <a:ext cx="1019344" cy="653138"/>
          </a:xfrm>
          <a:prstGeom prst="rect">
            <a:avLst/>
          </a:prstGeom>
          <a:noFill/>
          <a:ln>
            <a:noFill/>
          </a:ln>
        </p:spPr>
      </p:pic>
      <p:sp>
        <p:nvSpPr>
          <p:cNvPr id="114" name="Google Shape;114;g218fd2b7401_0_209"/>
          <p:cNvSpPr txBox="1">
            <a:spLocks noGrp="1"/>
          </p:cNvSpPr>
          <p:nvPr>
            <p:ph type="body" idx="1"/>
          </p:nvPr>
        </p:nvSpPr>
        <p:spPr>
          <a:xfrm>
            <a:off x="457200" y="1226525"/>
            <a:ext cx="5482200" cy="3837000"/>
          </a:xfrm>
          <a:prstGeom prst="rect">
            <a:avLst/>
          </a:prstGeom>
          <a:noFill/>
          <a:ln>
            <a:noFill/>
          </a:ln>
        </p:spPr>
        <p:txBody>
          <a:bodyPr spcFirstLastPara="1" wrap="square" lIns="68575" tIns="34275" rIns="68575" bIns="34275" anchor="t" anchorCtr="0">
            <a:noAutofit/>
          </a:bodyPr>
          <a:lstStyle/>
          <a:p>
            <a:pPr marL="457200" lvl="0" indent="-374650" algn="l" rtl="0">
              <a:lnSpc>
                <a:spcPct val="100000"/>
              </a:lnSpc>
              <a:spcBef>
                <a:spcPts val="0"/>
              </a:spcBef>
              <a:spcAft>
                <a:spcPts val="0"/>
              </a:spcAft>
              <a:buSzPts val="2300"/>
              <a:buFont typeface="Lato"/>
              <a:buChar char="●"/>
            </a:pPr>
            <a:r>
              <a:rPr lang="en" sz="2300">
                <a:solidFill>
                  <a:schemeClr val="dk1"/>
                </a:solidFill>
                <a:latin typeface="Lato"/>
                <a:ea typeface="Lato"/>
                <a:cs typeface="Lato"/>
                <a:sym typeface="Lato"/>
              </a:rPr>
              <a:t>Ask open-ended questions about the </a:t>
            </a:r>
            <a:endParaRPr sz="2300">
              <a:solidFill>
                <a:schemeClr val="dk1"/>
              </a:solidFill>
              <a:latin typeface="Lato"/>
              <a:ea typeface="Lato"/>
              <a:cs typeface="Lato"/>
              <a:sym typeface="Lato"/>
            </a:endParaRPr>
          </a:p>
          <a:p>
            <a:pPr marL="457200" lvl="0" indent="0" algn="l" rtl="0">
              <a:lnSpc>
                <a:spcPct val="100000"/>
              </a:lnSpc>
              <a:spcBef>
                <a:spcPts val="0"/>
              </a:spcBef>
              <a:spcAft>
                <a:spcPts val="0"/>
              </a:spcAft>
              <a:buNone/>
            </a:pPr>
            <a:r>
              <a:rPr lang="en" sz="2300">
                <a:solidFill>
                  <a:schemeClr val="dk1"/>
                </a:solidFill>
                <a:latin typeface="Lato"/>
                <a:ea typeface="Lato"/>
                <a:cs typeface="Lato"/>
                <a:sym typeface="Lato"/>
              </a:rPr>
              <a:t> story</a:t>
            </a:r>
            <a:endParaRPr sz="2300">
              <a:solidFill>
                <a:schemeClr val="dk1"/>
              </a:solidFill>
              <a:latin typeface="Lato"/>
              <a:ea typeface="Lato"/>
              <a:cs typeface="Lato"/>
              <a:sym typeface="Lato"/>
            </a:endParaRPr>
          </a:p>
          <a:p>
            <a:pPr marL="457200" lvl="0" indent="-374650" algn="l" rtl="0">
              <a:lnSpc>
                <a:spcPct val="100000"/>
              </a:lnSpc>
              <a:spcBef>
                <a:spcPts val="0"/>
              </a:spcBef>
              <a:spcAft>
                <a:spcPts val="0"/>
              </a:spcAft>
              <a:buSzPts val="2300"/>
              <a:buFont typeface="Lato"/>
              <a:buChar char="●"/>
            </a:pPr>
            <a:r>
              <a:rPr lang="en" sz="2300">
                <a:solidFill>
                  <a:schemeClr val="dk1"/>
                </a:solidFill>
                <a:latin typeface="Lato"/>
                <a:ea typeface="Lato"/>
                <a:cs typeface="Lato"/>
                <a:sym typeface="Lato"/>
              </a:rPr>
              <a:t>Ask the child about before/ next</a:t>
            </a:r>
            <a:endParaRPr sz="2300">
              <a:solidFill>
                <a:schemeClr val="dk1"/>
              </a:solidFill>
              <a:latin typeface="Lato"/>
              <a:ea typeface="Lato"/>
              <a:cs typeface="Lato"/>
              <a:sym typeface="Lato"/>
            </a:endParaRPr>
          </a:p>
          <a:p>
            <a:pPr marL="457200" lvl="0" indent="-374650" algn="l" rtl="0">
              <a:lnSpc>
                <a:spcPct val="100000"/>
              </a:lnSpc>
              <a:spcBef>
                <a:spcPts val="0"/>
              </a:spcBef>
              <a:spcAft>
                <a:spcPts val="0"/>
              </a:spcAft>
              <a:buSzPts val="2300"/>
              <a:buFont typeface="Lato"/>
              <a:buChar char="●"/>
            </a:pPr>
            <a:r>
              <a:rPr lang="en" sz="2300">
                <a:solidFill>
                  <a:schemeClr val="dk1"/>
                </a:solidFill>
                <a:latin typeface="Lato"/>
                <a:ea typeface="Lato"/>
                <a:cs typeface="Lato"/>
                <a:sym typeface="Lato"/>
              </a:rPr>
              <a:t>Make connections from the book to real life</a:t>
            </a:r>
            <a:endParaRPr sz="2300">
              <a:solidFill>
                <a:schemeClr val="dk1"/>
              </a:solidFill>
              <a:latin typeface="Lato"/>
              <a:ea typeface="Lato"/>
              <a:cs typeface="Lato"/>
              <a:sym typeface="Lato"/>
            </a:endParaRPr>
          </a:p>
          <a:p>
            <a:pPr marL="457200" lvl="0" indent="-374650" algn="l" rtl="0">
              <a:lnSpc>
                <a:spcPct val="100000"/>
              </a:lnSpc>
              <a:spcBef>
                <a:spcPts val="0"/>
              </a:spcBef>
              <a:spcAft>
                <a:spcPts val="0"/>
              </a:spcAft>
              <a:buSzPts val="2300"/>
              <a:buFont typeface="Lato"/>
              <a:buChar char="●"/>
            </a:pPr>
            <a:r>
              <a:rPr lang="en" sz="2300">
                <a:solidFill>
                  <a:schemeClr val="dk1"/>
                </a:solidFill>
                <a:latin typeface="Lato"/>
                <a:ea typeface="Lato"/>
                <a:cs typeface="Lato"/>
                <a:sym typeface="Lato"/>
              </a:rPr>
              <a:t>Use voices to tell the story and make animal </a:t>
            </a:r>
            <a:br>
              <a:rPr lang="en" sz="2300">
                <a:solidFill>
                  <a:schemeClr val="dk1"/>
                </a:solidFill>
                <a:latin typeface="Lato"/>
                <a:ea typeface="Lato"/>
                <a:cs typeface="Lato"/>
                <a:sym typeface="Lato"/>
              </a:rPr>
            </a:br>
            <a:r>
              <a:rPr lang="en" sz="2300">
                <a:solidFill>
                  <a:schemeClr val="dk1"/>
                </a:solidFill>
                <a:latin typeface="Lato"/>
                <a:ea typeface="Lato"/>
                <a:cs typeface="Lato"/>
                <a:sym typeface="Lato"/>
              </a:rPr>
              <a:t>and vehicle sounds</a:t>
            </a:r>
            <a:endParaRPr sz="2300">
              <a:solidFill>
                <a:schemeClr val="dk1"/>
              </a:solidFill>
              <a:latin typeface="Lato"/>
              <a:ea typeface="Lato"/>
              <a:cs typeface="Lato"/>
              <a:sym typeface="Lato"/>
            </a:endParaRPr>
          </a:p>
          <a:p>
            <a:pPr marL="457200" lvl="0" indent="-374650" algn="l" rtl="0">
              <a:lnSpc>
                <a:spcPct val="100000"/>
              </a:lnSpc>
              <a:spcBef>
                <a:spcPts val="0"/>
              </a:spcBef>
              <a:spcAft>
                <a:spcPts val="0"/>
              </a:spcAft>
              <a:buSzPts val="2300"/>
              <a:buFont typeface="Lato"/>
              <a:buChar char="●"/>
            </a:pPr>
            <a:r>
              <a:rPr lang="en" sz="2300">
                <a:solidFill>
                  <a:schemeClr val="dk1"/>
                </a:solidFill>
                <a:latin typeface="Lato"/>
                <a:ea typeface="Lato"/>
                <a:cs typeface="Lato"/>
                <a:sym typeface="Lato"/>
              </a:rPr>
              <a:t>Incorporate actions, such as making </a:t>
            </a:r>
            <a:br>
              <a:rPr lang="en" sz="2300">
                <a:solidFill>
                  <a:schemeClr val="dk1"/>
                </a:solidFill>
                <a:latin typeface="Lato"/>
                <a:ea typeface="Lato"/>
                <a:cs typeface="Lato"/>
                <a:sym typeface="Lato"/>
              </a:rPr>
            </a:br>
            <a:r>
              <a:rPr lang="en" sz="2300">
                <a:solidFill>
                  <a:schemeClr val="dk1"/>
                </a:solidFill>
                <a:latin typeface="Lato"/>
                <a:ea typeface="Lato"/>
                <a:cs typeface="Lato"/>
                <a:sym typeface="Lato"/>
              </a:rPr>
              <a:t>doggy ears with your hands</a:t>
            </a:r>
            <a:endParaRPr sz="2600">
              <a:solidFill>
                <a:schemeClr val="dk1"/>
              </a:solidFill>
              <a:highlight>
                <a:schemeClr val="lt1"/>
              </a:highlight>
              <a:latin typeface="Lato"/>
              <a:ea typeface="Lato"/>
              <a:cs typeface="Lato"/>
              <a:sym typeface="Lato"/>
            </a:endParaRPr>
          </a:p>
        </p:txBody>
      </p:sp>
      <p:pic>
        <p:nvPicPr>
          <p:cNvPr id="115" name="Google Shape;115;g218fd2b7401_0_209"/>
          <p:cNvPicPr preferRelativeResize="0"/>
          <p:nvPr/>
        </p:nvPicPr>
        <p:blipFill rotWithShape="1">
          <a:blip r:embed="rId4">
            <a:alphaModFix/>
          </a:blip>
          <a:srcRect/>
          <a:stretch/>
        </p:blipFill>
        <p:spPr>
          <a:xfrm>
            <a:off x="5834500" y="1772025"/>
            <a:ext cx="3106875" cy="23301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326b0ef29fd_0_9"/>
          <p:cNvSpPr txBox="1">
            <a:spLocks noGrp="1"/>
          </p:cNvSpPr>
          <p:nvPr>
            <p:ph type="title"/>
          </p:nvPr>
        </p:nvSpPr>
        <p:spPr>
          <a:xfrm>
            <a:off x="457200" y="205988"/>
            <a:ext cx="7559700" cy="11694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rgbClr val="59A63F"/>
              </a:buClr>
              <a:buSzPts val="2400"/>
              <a:buFont typeface="Lato"/>
              <a:buNone/>
            </a:pPr>
            <a:r>
              <a:rPr lang="en" sz="3000" b="1">
                <a:solidFill>
                  <a:srgbClr val="59A63F"/>
                </a:solidFill>
                <a:latin typeface="Lato"/>
                <a:ea typeface="Lato"/>
                <a:cs typeface="Lato"/>
                <a:sym typeface="Lato"/>
              </a:rPr>
              <a:t>Looking Ahead</a:t>
            </a:r>
            <a:endParaRPr sz="3000"/>
          </a:p>
        </p:txBody>
      </p:sp>
      <p:pic>
        <p:nvPicPr>
          <p:cNvPr id="121" name="Google Shape;121;g326b0ef29fd_0_9"/>
          <p:cNvPicPr preferRelativeResize="0"/>
          <p:nvPr/>
        </p:nvPicPr>
        <p:blipFill>
          <a:blip r:embed="rId3">
            <a:alphaModFix/>
          </a:blip>
          <a:stretch>
            <a:fillRect/>
          </a:stretch>
        </p:blipFill>
        <p:spPr>
          <a:xfrm>
            <a:off x="8016675" y="205987"/>
            <a:ext cx="1019344" cy="653138"/>
          </a:xfrm>
          <a:prstGeom prst="rect">
            <a:avLst/>
          </a:prstGeom>
          <a:noFill/>
          <a:ln>
            <a:noFill/>
          </a:ln>
        </p:spPr>
      </p:pic>
      <p:sp>
        <p:nvSpPr>
          <p:cNvPr id="122" name="Google Shape;122;g326b0ef29fd_0_9"/>
          <p:cNvSpPr txBox="1">
            <a:spLocks noGrp="1"/>
          </p:cNvSpPr>
          <p:nvPr>
            <p:ph type="body" idx="1"/>
          </p:nvPr>
        </p:nvSpPr>
        <p:spPr>
          <a:xfrm>
            <a:off x="457200" y="1226525"/>
            <a:ext cx="7365600" cy="3837000"/>
          </a:xfrm>
          <a:prstGeom prst="rect">
            <a:avLst/>
          </a:prstGeom>
          <a:noFill/>
          <a:ln>
            <a:noFill/>
          </a:ln>
        </p:spPr>
        <p:txBody>
          <a:bodyPr spcFirstLastPara="1" wrap="square" lIns="68575" tIns="34275" rIns="68575" bIns="34275" anchor="t" anchorCtr="0">
            <a:noAutofit/>
          </a:bodyPr>
          <a:lstStyle/>
          <a:p>
            <a:pPr marL="0" lvl="0" indent="0" algn="l" rtl="0">
              <a:spcBef>
                <a:spcPts val="500"/>
              </a:spcBef>
              <a:spcAft>
                <a:spcPts val="0"/>
              </a:spcAft>
              <a:buClr>
                <a:schemeClr val="dk1"/>
              </a:buClr>
              <a:buSzPts val="1100"/>
              <a:buFont typeface="Arial"/>
              <a:buNone/>
            </a:pPr>
            <a:r>
              <a:rPr lang="en" sz="1200" b="1">
                <a:solidFill>
                  <a:schemeClr val="dk1"/>
                </a:solidFill>
                <a:highlight>
                  <a:srgbClr val="FFFFFF"/>
                </a:highlight>
                <a:latin typeface="Times New Roman"/>
                <a:ea typeface="Times New Roman"/>
                <a:cs typeface="Times New Roman"/>
                <a:sym typeface="Times New Roman"/>
              </a:rPr>
              <a:t>Self-Esteem</a:t>
            </a:r>
            <a:r>
              <a:rPr lang="en" sz="1200">
                <a:solidFill>
                  <a:schemeClr val="dk1"/>
                </a:solidFill>
                <a:highlight>
                  <a:srgbClr val="FFFFFF"/>
                </a:highlight>
                <a:latin typeface="Times New Roman"/>
                <a:ea typeface="Times New Roman"/>
                <a:cs typeface="Times New Roman"/>
                <a:sym typeface="Times New Roman"/>
              </a:rPr>
              <a:t> </a:t>
            </a:r>
            <a:endParaRPr sz="1200">
              <a:solidFill>
                <a:schemeClr val="dk1"/>
              </a:solidFill>
              <a:highlight>
                <a:srgbClr val="FFFFFF"/>
              </a:highlight>
              <a:latin typeface="Times New Roman"/>
              <a:ea typeface="Times New Roman"/>
              <a:cs typeface="Times New Roman"/>
              <a:sym typeface="Times New Roman"/>
            </a:endParaRPr>
          </a:p>
          <a:p>
            <a:pPr marL="0" lvl="0" indent="0" algn="l" rtl="0">
              <a:spcBef>
                <a:spcPts val="500"/>
              </a:spcBef>
              <a:spcAft>
                <a:spcPts val="0"/>
              </a:spcAft>
              <a:buNone/>
            </a:pPr>
            <a:r>
              <a:rPr lang="en" sz="1200" b="1">
                <a:solidFill>
                  <a:schemeClr val="dk1"/>
                </a:solidFill>
                <a:highlight>
                  <a:srgbClr val="FFFFFF"/>
                </a:highlight>
                <a:latin typeface="Times New Roman"/>
                <a:ea typeface="Times New Roman"/>
                <a:cs typeface="Times New Roman"/>
                <a:sym typeface="Times New Roman"/>
              </a:rPr>
              <a:t>Objective</a:t>
            </a:r>
            <a:r>
              <a:rPr lang="en" sz="1200">
                <a:solidFill>
                  <a:schemeClr val="dk1"/>
                </a:solidFill>
                <a:highlight>
                  <a:srgbClr val="FFFFFF"/>
                </a:highlight>
                <a:latin typeface="Times New Roman"/>
                <a:ea typeface="Times New Roman"/>
                <a:cs typeface="Times New Roman"/>
                <a:sym typeface="Times New Roman"/>
              </a:rPr>
              <a:t>: Help children develop a positive sense of self and understand their worth.   </a:t>
            </a:r>
            <a:endParaRPr sz="1200">
              <a:solidFill>
                <a:schemeClr val="dk1"/>
              </a:solidFill>
              <a:highlight>
                <a:srgbClr val="FFFFFF"/>
              </a:highlight>
              <a:latin typeface="Times New Roman"/>
              <a:ea typeface="Times New Roman"/>
              <a:cs typeface="Times New Roman"/>
              <a:sym typeface="Times New Roman"/>
            </a:endParaRPr>
          </a:p>
          <a:p>
            <a:pPr marL="1143000" lvl="0" indent="-304800" algn="l" rtl="0">
              <a:spcBef>
                <a:spcPts val="500"/>
              </a:spcBef>
              <a:spcAft>
                <a:spcPts val="0"/>
              </a:spcAft>
              <a:buSzPts val="1200"/>
              <a:buFont typeface="Arial"/>
              <a:buChar char="○"/>
            </a:pPr>
            <a:r>
              <a:rPr lang="en" sz="1200" b="1">
                <a:solidFill>
                  <a:schemeClr val="dk1"/>
                </a:solidFill>
                <a:highlight>
                  <a:srgbClr val="FFFFFF"/>
                </a:highlight>
                <a:latin typeface="Times New Roman"/>
                <a:ea typeface="Times New Roman"/>
                <a:cs typeface="Times New Roman"/>
                <a:sym typeface="Times New Roman"/>
              </a:rPr>
              <a:t>Book</a:t>
            </a:r>
            <a:r>
              <a:rPr lang="en" sz="1200">
                <a:solidFill>
                  <a:schemeClr val="dk1"/>
                </a:solidFill>
                <a:highlight>
                  <a:srgbClr val="FFFFFF"/>
                </a:highlight>
                <a:latin typeface="Times New Roman"/>
                <a:ea typeface="Times New Roman"/>
                <a:cs typeface="Times New Roman"/>
                <a:sym typeface="Times New Roman"/>
              </a:rPr>
              <a:t>: </a:t>
            </a:r>
            <a:r>
              <a:rPr lang="en" sz="1200" i="1">
                <a:solidFill>
                  <a:schemeClr val="dk1"/>
                </a:solidFill>
                <a:highlight>
                  <a:srgbClr val="FFFFFF"/>
                </a:highlight>
                <a:latin typeface="Times New Roman"/>
                <a:ea typeface="Times New Roman"/>
                <a:cs typeface="Times New Roman"/>
                <a:sym typeface="Times New Roman"/>
              </a:rPr>
              <a:t>"The Wonderful Things You Will Be"</a:t>
            </a:r>
            <a:r>
              <a:rPr lang="en" sz="1200">
                <a:solidFill>
                  <a:schemeClr val="dk1"/>
                </a:solidFill>
                <a:highlight>
                  <a:srgbClr val="FFFFFF"/>
                </a:highlight>
                <a:latin typeface="Times New Roman"/>
                <a:ea typeface="Times New Roman"/>
                <a:cs typeface="Times New Roman"/>
                <a:sym typeface="Times New Roman"/>
              </a:rPr>
              <a:t> by Emily Winfield Martin </a:t>
            </a:r>
            <a:endParaRPr sz="1200">
              <a:solidFill>
                <a:schemeClr val="dk1"/>
              </a:solidFill>
              <a:highlight>
                <a:srgbClr val="FFFFFF"/>
              </a:highlight>
              <a:latin typeface="Times New Roman"/>
              <a:ea typeface="Times New Roman"/>
              <a:cs typeface="Times New Roman"/>
              <a:sym typeface="Times New Roman"/>
            </a:endParaRPr>
          </a:p>
          <a:p>
            <a:pPr marL="1143000" lvl="0" indent="-304800" algn="l" rtl="0">
              <a:spcBef>
                <a:spcPts val="0"/>
              </a:spcBef>
              <a:spcAft>
                <a:spcPts val="0"/>
              </a:spcAft>
              <a:buSzPts val="1200"/>
              <a:buFont typeface="Arial"/>
              <a:buChar char="○"/>
            </a:pPr>
            <a:r>
              <a:rPr lang="en" sz="1200" b="1">
                <a:solidFill>
                  <a:schemeClr val="dk1"/>
                </a:solidFill>
                <a:highlight>
                  <a:srgbClr val="FFFFFF"/>
                </a:highlight>
                <a:latin typeface="Times New Roman"/>
                <a:ea typeface="Times New Roman"/>
                <a:cs typeface="Times New Roman"/>
                <a:sym typeface="Times New Roman"/>
              </a:rPr>
              <a:t>Discussion</a:t>
            </a:r>
            <a:r>
              <a:rPr lang="en" sz="1200">
                <a:solidFill>
                  <a:schemeClr val="dk1"/>
                </a:solidFill>
                <a:highlight>
                  <a:srgbClr val="FFFFFF"/>
                </a:highlight>
                <a:latin typeface="Times New Roman"/>
                <a:ea typeface="Times New Roman"/>
                <a:cs typeface="Times New Roman"/>
                <a:sym typeface="Times New Roman"/>
              </a:rPr>
              <a:t>: Talk about the qualities that make each child special. Encourage them to recognize their strengths, talents, and positive qualities. </a:t>
            </a:r>
            <a:endParaRPr sz="1200">
              <a:solidFill>
                <a:schemeClr val="dk1"/>
              </a:solidFill>
              <a:highlight>
                <a:srgbClr val="FFFFFF"/>
              </a:highlight>
              <a:latin typeface="Times New Roman"/>
              <a:ea typeface="Times New Roman"/>
              <a:cs typeface="Times New Roman"/>
              <a:sym typeface="Times New Roman"/>
            </a:endParaRPr>
          </a:p>
          <a:p>
            <a:pPr marL="685800" lvl="0" indent="-304800" algn="l" rtl="0">
              <a:spcBef>
                <a:spcPts val="0"/>
              </a:spcBef>
              <a:spcAft>
                <a:spcPts val="0"/>
              </a:spcAft>
              <a:buSzPts val="1200"/>
              <a:buFont typeface="Arial"/>
              <a:buChar char="●"/>
            </a:pPr>
            <a:r>
              <a:rPr lang="en" sz="1200" b="1">
                <a:solidFill>
                  <a:schemeClr val="dk1"/>
                </a:solidFill>
                <a:highlight>
                  <a:srgbClr val="FFFFFF"/>
                </a:highlight>
                <a:latin typeface="Times New Roman"/>
                <a:ea typeface="Times New Roman"/>
                <a:cs typeface="Times New Roman"/>
                <a:sym typeface="Times New Roman"/>
              </a:rPr>
              <a:t>Play Activity</a:t>
            </a:r>
            <a:r>
              <a:rPr lang="en" sz="1200">
                <a:solidFill>
                  <a:schemeClr val="dk1"/>
                </a:solidFill>
                <a:highlight>
                  <a:srgbClr val="FFFFFF"/>
                </a:highlight>
                <a:latin typeface="Times New Roman"/>
                <a:ea typeface="Times New Roman"/>
                <a:cs typeface="Times New Roman"/>
                <a:sym typeface="Times New Roman"/>
              </a:rPr>
              <a:t>:  </a:t>
            </a:r>
            <a:endParaRPr sz="1200">
              <a:solidFill>
                <a:schemeClr val="dk1"/>
              </a:solidFill>
              <a:highlight>
                <a:srgbClr val="FFFFFF"/>
              </a:highlight>
              <a:latin typeface="Times New Roman"/>
              <a:ea typeface="Times New Roman"/>
              <a:cs typeface="Times New Roman"/>
              <a:sym typeface="Times New Roman"/>
            </a:endParaRPr>
          </a:p>
          <a:p>
            <a:pPr marL="1143000" lvl="0" indent="-304800" algn="l" rtl="0">
              <a:spcBef>
                <a:spcPts val="0"/>
              </a:spcBef>
              <a:spcAft>
                <a:spcPts val="0"/>
              </a:spcAft>
              <a:buSzPts val="1200"/>
              <a:buFont typeface="Arial"/>
              <a:buChar char="○"/>
            </a:pPr>
            <a:r>
              <a:rPr lang="en" sz="1200" b="1">
                <a:solidFill>
                  <a:schemeClr val="dk1"/>
                </a:solidFill>
                <a:highlight>
                  <a:srgbClr val="FFFFFF"/>
                </a:highlight>
                <a:latin typeface="Times New Roman"/>
                <a:ea typeface="Times New Roman"/>
                <a:cs typeface="Times New Roman"/>
                <a:sym typeface="Times New Roman"/>
              </a:rPr>
              <a:t>"Superhero Me!"</a:t>
            </a:r>
            <a:r>
              <a:rPr lang="en" sz="1200">
                <a:solidFill>
                  <a:schemeClr val="dk1"/>
                </a:solidFill>
                <a:highlight>
                  <a:srgbClr val="FFFFFF"/>
                </a:highlight>
                <a:latin typeface="Times New Roman"/>
                <a:ea typeface="Times New Roman"/>
                <a:cs typeface="Times New Roman"/>
                <a:sym typeface="Times New Roman"/>
              </a:rPr>
              <a:t>: Children create superhero characters with special powers based on their strengths. They can make capes, draw their superheroes. </a:t>
            </a:r>
            <a:endParaRPr sz="1200">
              <a:solidFill>
                <a:schemeClr val="dk1"/>
              </a:solidFill>
              <a:highlight>
                <a:srgbClr val="FFFFFF"/>
              </a:highlight>
              <a:latin typeface="Times New Roman"/>
              <a:ea typeface="Times New Roman"/>
              <a:cs typeface="Times New Roman"/>
              <a:sym typeface="Times New Roman"/>
            </a:endParaRPr>
          </a:p>
          <a:p>
            <a:pPr marL="685800" lvl="0" indent="-304800" algn="l" rtl="0">
              <a:spcBef>
                <a:spcPts val="0"/>
              </a:spcBef>
              <a:spcAft>
                <a:spcPts val="0"/>
              </a:spcAft>
              <a:buSzPts val="1200"/>
              <a:buFont typeface="Arial"/>
              <a:buChar char="●"/>
            </a:pPr>
            <a:r>
              <a:rPr lang="en" sz="1200" b="1">
                <a:solidFill>
                  <a:schemeClr val="dk1"/>
                </a:solidFill>
                <a:highlight>
                  <a:srgbClr val="FFFFFF"/>
                </a:highlight>
                <a:latin typeface="Times New Roman"/>
                <a:ea typeface="Times New Roman"/>
                <a:cs typeface="Times New Roman"/>
                <a:sym typeface="Times New Roman"/>
              </a:rPr>
              <a:t>Creative Expression</a:t>
            </a:r>
            <a:r>
              <a:rPr lang="en" sz="1200">
                <a:solidFill>
                  <a:schemeClr val="dk1"/>
                </a:solidFill>
                <a:highlight>
                  <a:srgbClr val="FFFFFF"/>
                </a:highlight>
                <a:latin typeface="Times New Roman"/>
                <a:ea typeface="Times New Roman"/>
                <a:cs typeface="Times New Roman"/>
                <a:sym typeface="Times New Roman"/>
              </a:rPr>
              <a:t>:  </a:t>
            </a:r>
            <a:endParaRPr sz="1200">
              <a:solidFill>
                <a:schemeClr val="dk1"/>
              </a:solidFill>
              <a:highlight>
                <a:srgbClr val="FFFFFF"/>
              </a:highlight>
              <a:latin typeface="Times New Roman"/>
              <a:ea typeface="Times New Roman"/>
              <a:cs typeface="Times New Roman"/>
              <a:sym typeface="Times New Roman"/>
            </a:endParaRPr>
          </a:p>
          <a:p>
            <a:pPr marL="1143000" lvl="0" indent="-304800" algn="l" rtl="0">
              <a:spcBef>
                <a:spcPts val="0"/>
              </a:spcBef>
              <a:spcAft>
                <a:spcPts val="0"/>
              </a:spcAft>
              <a:buSzPts val="1200"/>
              <a:buFont typeface="Arial"/>
              <a:buChar char="○"/>
            </a:pPr>
            <a:r>
              <a:rPr lang="en" sz="1200" b="1">
                <a:solidFill>
                  <a:schemeClr val="dk1"/>
                </a:solidFill>
                <a:highlight>
                  <a:srgbClr val="FFFFFF"/>
                </a:highlight>
                <a:latin typeface="Times New Roman"/>
                <a:ea typeface="Times New Roman"/>
                <a:cs typeface="Times New Roman"/>
                <a:sym typeface="Times New Roman"/>
              </a:rPr>
              <a:t>Compliment Circle</a:t>
            </a:r>
            <a:r>
              <a:rPr lang="en" sz="1200">
                <a:solidFill>
                  <a:schemeClr val="dk1"/>
                </a:solidFill>
                <a:highlight>
                  <a:srgbClr val="FFFFFF"/>
                </a:highlight>
                <a:latin typeface="Times New Roman"/>
                <a:ea typeface="Times New Roman"/>
                <a:cs typeface="Times New Roman"/>
                <a:sym typeface="Times New Roman"/>
              </a:rPr>
              <a:t>: In a circle, each child gives a compliment to the person next to them. This boosts confidence and teaches the importance of kindness. </a:t>
            </a:r>
            <a:endParaRPr sz="1200">
              <a:solidFill>
                <a:schemeClr val="dk1"/>
              </a:solidFill>
              <a:highlight>
                <a:srgbClr val="FFFFFF"/>
              </a:highlight>
              <a:latin typeface="Times New Roman"/>
              <a:ea typeface="Times New Roman"/>
              <a:cs typeface="Times New Roman"/>
              <a:sym typeface="Times New Roman"/>
            </a:endParaRPr>
          </a:p>
          <a:p>
            <a:pPr marL="685800" lvl="0" indent="-304800" algn="l" rtl="0">
              <a:spcBef>
                <a:spcPts val="0"/>
              </a:spcBef>
              <a:spcAft>
                <a:spcPts val="0"/>
              </a:spcAft>
              <a:buSzPts val="1200"/>
              <a:buFont typeface="Arial"/>
              <a:buChar char="●"/>
            </a:pPr>
            <a:r>
              <a:rPr lang="en" sz="1200" b="1">
                <a:solidFill>
                  <a:schemeClr val="dk1"/>
                </a:solidFill>
                <a:highlight>
                  <a:srgbClr val="FFFFFF"/>
                </a:highlight>
                <a:latin typeface="Times New Roman"/>
                <a:ea typeface="Times New Roman"/>
                <a:cs typeface="Times New Roman"/>
                <a:sym typeface="Times New Roman"/>
              </a:rPr>
              <a:t>Coping Skill Focus</a:t>
            </a:r>
            <a:r>
              <a:rPr lang="en" sz="1200">
                <a:solidFill>
                  <a:schemeClr val="dk1"/>
                </a:solidFill>
                <a:highlight>
                  <a:srgbClr val="FFFFFF"/>
                </a:highlight>
                <a:latin typeface="Times New Roman"/>
                <a:ea typeface="Times New Roman"/>
                <a:cs typeface="Times New Roman"/>
                <a:sym typeface="Times New Roman"/>
              </a:rPr>
              <a:t>: When children feel unimportant, they can think about their strengths and how they contribute to the world. </a:t>
            </a:r>
            <a:endParaRPr sz="1200">
              <a:solidFill>
                <a:schemeClr val="dk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2300">
              <a:solidFill>
                <a:schemeClr val="dk1"/>
              </a:solidFill>
              <a:latin typeface="Lato"/>
              <a:ea typeface="Lato"/>
              <a:cs typeface="Lato"/>
              <a:sym typeface="Lato"/>
            </a:endParaRPr>
          </a:p>
        </p:txBody>
      </p:sp>
      <p:pic>
        <p:nvPicPr>
          <p:cNvPr id="123" name="Google Shape;123;g326b0ef29fd_0_9"/>
          <p:cNvPicPr preferRelativeResize="0"/>
          <p:nvPr/>
        </p:nvPicPr>
        <p:blipFill>
          <a:blip r:embed="rId4">
            <a:alphaModFix/>
          </a:blip>
          <a:stretch>
            <a:fillRect/>
          </a:stretch>
        </p:blipFill>
        <p:spPr>
          <a:xfrm>
            <a:off x="6395000" y="333725"/>
            <a:ext cx="1427800" cy="14598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1338</Words>
  <Application>Microsoft Office PowerPoint</Application>
  <PresentationFormat>On-screen Show (16:9)</PresentationFormat>
  <Paragraphs>107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Lato</vt:lpstr>
      <vt:lpstr>Roboto</vt:lpstr>
      <vt:lpstr>Times New Roman</vt:lpstr>
      <vt:lpstr>Montserrat</vt:lpstr>
      <vt:lpstr>Simple Light</vt:lpstr>
      <vt:lpstr>Early Literacy Skills “The more that you read, the more things you will know. The more you learn, the more places you’ll go.” – Dr. Seuss </vt:lpstr>
      <vt:lpstr>Nationally, only 35% of public school students were at or above Proficient in grade 4 reading. In middle-income neighborhoods the ratio of books per child is 13 to 1, in low-income neighborhoods, the ratio is 1 age-appropriate book for every 300 children.   61% of low-income families have no books at all in their homes for their children. 37% of children arrive at kindergarten without the skills necessary for lifetime learning. 50% of children from low-income communities start first grade up to two years behind their peers. Researchers estimate that before ever entering kindergarten, cognitive scores for children of low-income families are likely to average 60 percent lower than those in the highest socioeconomic groups (a pattern that remains true throughout high school).  Statistics from the National Institute for Literacy, National Center for Adult Literacy, The Literacy Company, and U.S. Census Bureau</vt:lpstr>
      <vt:lpstr>Benefits of Reading</vt:lpstr>
      <vt:lpstr>0-12 months old</vt:lpstr>
      <vt:lpstr>1-3 years old</vt:lpstr>
      <vt:lpstr>3-4 years old</vt:lpstr>
      <vt:lpstr>5-6 year old</vt:lpstr>
      <vt:lpstr>Keeping their Interest</vt:lpstr>
      <vt:lpstr>Looking Ahead</vt:lpstr>
      <vt:lpstr>Looking Ahead</vt:lpstr>
      <vt:lpstr>PowerPoint Presentation</vt:lpstr>
      <vt:lpstr>  Thank you for joining us today!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Lynne Gaines</dc:creator>
  <cp:lastModifiedBy>Lynne Gaines</cp:lastModifiedBy>
  <cp:revision>1</cp:revision>
  <dcterms:modified xsi:type="dcterms:W3CDTF">2025-01-21T20:22:45Z</dcterms:modified>
</cp:coreProperties>
</file>